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5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1B80-4AE8-4EC0-A58F-FFBC378D4671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CFA7B7A-F827-4BC7-9621-99941B014D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494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1B80-4AE8-4EC0-A58F-FFBC378D4671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CFA7B7A-F827-4BC7-9621-99941B014D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495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1B80-4AE8-4EC0-A58F-FFBC378D4671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CFA7B7A-F827-4BC7-9621-99941B014DD6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9924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1B80-4AE8-4EC0-A58F-FFBC378D4671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CFA7B7A-F827-4BC7-9621-99941B014D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888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1B80-4AE8-4EC0-A58F-FFBC378D4671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CFA7B7A-F827-4BC7-9621-99941B014DD6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191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1B80-4AE8-4EC0-A58F-FFBC378D4671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CFA7B7A-F827-4BC7-9621-99941B014D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840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1B80-4AE8-4EC0-A58F-FFBC378D4671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7B7A-F827-4BC7-9621-99941B014D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4794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1B80-4AE8-4EC0-A58F-FFBC378D4671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7B7A-F827-4BC7-9621-99941B014D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007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1B80-4AE8-4EC0-A58F-FFBC378D4671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7B7A-F827-4BC7-9621-99941B014D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894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1B80-4AE8-4EC0-A58F-FFBC378D4671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CFA7B7A-F827-4BC7-9621-99941B014D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791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1B80-4AE8-4EC0-A58F-FFBC378D4671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CFA7B7A-F827-4BC7-9621-99941B014D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20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1B80-4AE8-4EC0-A58F-FFBC378D4671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CFA7B7A-F827-4BC7-9621-99941B014D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644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1B80-4AE8-4EC0-A58F-FFBC378D4671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7B7A-F827-4BC7-9621-99941B014D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657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1B80-4AE8-4EC0-A58F-FFBC378D4671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7B7A-F827-4BC7-9621-99941B014D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44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1B80-4AE8-4EC0-A58F-FFBC378D4671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7B7A-F827-4BC7-9621-99941B014D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006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1B80-4AE8-4EC0-A58F-FFBC378D4671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CFA7B7A-F827-4BC7-9621-99941B014D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29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C1B80-4AE8-4EC0-A58F-FFBC378D4671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CFA7B7A-F827-4BC7-9621-99941B014D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495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780AC-FC39-6971-CBF1-735752483D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479675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900" dirty="0">
                <a:cs typeface="Arial" panose="020B0604020202020204" pitchFamily="34" charset="0"/>
              </a:rPr>
              <a:t>Towards Dignity and Autonomy</a:t>
            </a:r>
            <a:br>
              <a:rPr lang="en-GB" sz="5400" dirty="0">
                <a:cs typeface="Arial" panose="020B0604020202020204" pitchFamily="34" charset="0"/>
              </a:rPr>
            </a:br>
            <a:br>
              <a:rPr lang="en-GB" sz="5400" dirty="0">
                <a:cs typeface="Arial" panose="020B0604020202020204" pitchFamily="34" charset="0"/>
              </a:rPr>
            </a:br>
            <a:r>
              <a:rPr lang="en-GB" sz="3100" dirty="0">
                <a:cs typeface="Arial" panose="020B0604020202020204" pitchFamily="34" charset="0"/>
              </a:rPr>
              <a:t>Personal Assistance Policies for Persons with Disabilities Worldwide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A5E053-63F0-FDF8-20BC-1DBE1D3706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45429"/>
            <a:ext cx="9144000" cy="1360714"/>
          </a:xfrm>
        </p:spPr>
        <p:txBody>
          <a:bodyPr/>
          <a:lstStyle/>
          <a:p>
            <a:endParaRPr lang="en-GB" dirty="0">
              <a:latin typeface="+mj-lt"/>
            </a:endParaRPr>
          </a:p>
          <a:p>
            <a:pPr algn="ctr"/>
            <a:r>
              <a:rPr lang="en-GB" sz="2000" dirty="0">
                <a:latin typeface="+mj-lt"/>
                <a:cs typeface="Arial" panose="020B0604020202020204" pitchFamily="34" charset="0"/>
              </a:rPr>
              <a:t>Lilia Angelova-</a:t>
            </a:r>
            <a:r>
              <a:rPr lang="en-GB" sz="2000" dirty="0" err="1">
                <a:latin typeface="+mj-lt"/>
                <a:cs typeface="Arial" panose="020B0604020202020204" pitchFamily="34" charset="0"/>
              </a:rPr>
              <a:t>Mladenova</a:t>
            </a:r>
            <a:endParaRPr lang="en-GB" sz="2000" dirty="0"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en-GB" sz="2000" dirty="0">
                <a:latin typeface="+mj-lt"/>
                <a:cs typeface="Arial" panose="020B0604020202020204" pitchFamily="34" charset="0"/>
              </a:rPr>
              <a:t>6 March 2024</a:t>
            </a:r>
          </a:p>
          <a:p>
            <a:pPr algn="ctr"/>
            <a:endParaRPr lang="en-GB" sz="20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473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447DC-82E1-1DB6-F87D-B0DACADC9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400" dirty="0">
                <a:cs typeface="Arial" panose="020B0604020202020204" pitchFamily="34" charset="0"/>
              </a:rPr>
              <a:t>Background and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FBBF7-BB6F-1BB5-AC8E-6F923CBAB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latin typeface="+mj-lt"/>
                <a:cs typeface="Arial" panose="020B0604020202020204" pitchFamily="34" charset="0"/>
              </a:rPr>
              <a:t>Care and support discussions </a:t>
            </a:r>
          </a:p>
          <a:p>
            <a:pPr lvl="1"/>
            <a:r>
              <a:rPr lang="en-GB" sz="1800" dirty="0">
                <a:latin typeface="+mj-lt"/>
                <a:cs typeface="Arial" panose="020B0604020202020204" pitchFamily="34" charset="0"/>
              </a:rPr>
              <a:t>working conditions</a:t>
            </a:r>
          </a:p>
          <a:p>
            <a:pPr lvl="1"/>
            <a:r>
              <a:rPr lang="en-GB" sz="1800" dirty="0">
                <a:latin typeface="+mj-lt"/>
                <a:cs typeface="Arial" panose="020B0604020202020204" pitchFamily="34" charset="0"/>
              </a:rPr>
              <a:t>gender equality</a:t>
            </a:r>
          </a:p>
          <a:p>
            <a:pPr marL="457200" lvl="1" indent="0">
              <a:buNone/>
            </a:pPr>
            <a:endParaRPr lang="en-GB" dirty="0">
              <a:latin typeface="+mj-lt"/>
              <a:cs typeface="Arial" panose="020B0604020202020204" pitchFamily="34" charset="0"/>
            </a:endParaRPr>
          </a:p>
          <a:p>
            <a:r>
              <a:rPr lang="en-GB" sz="2000" dirty="0">
                <a:latin typeface="+mj-lt"/>
                <a:cs typeface="Arial" panose="020B0604020202020204" pitchFamily="34" charset="0"/>
              </a:rPr>
              <a:t>Brings the perspective of persons with disabilities</a:t>
            </a:r>
          </a:p>
          <a:p>
            <a:endParaRPr lang="en-GB" sz="2000" dirty="0">
              <a:latin typeface="+mj-lt"/>
              <a:cs typeface="Arial" panose="020B0604020202020204" pitchFamily="34" charset="0"/>
            </a:endParaRPr>
          </a:p>
          <a:p>
            <a:r>
              <a:rPr lang="en-GB" sz="2000" dirty="0">
                <a:latin typeface="+mj-lt"/>
              </a:rPr>
              <a:t>Personal assistance: key for independent living and inclusion (Art. 19, CRPD)</a:t>
            </a:r>
          </a:p>
          <a:p>
            <a:endParaRPr lang="en-GB" sz="2000" dirty="0"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6270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52D31-AF3A-97B7-4BAD-F2C66ECAB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669" y="624110"/>
            <a:ext cx="4137059" cy="1280890"/>
          </a:xfrm>
        </p:spPr>
        <p:txBody>
          <a:bodyPr>
            <a:normAutofit/>
          </a:bodyPr>
          <a:lstStyle/>
          <a:p>
            <a:r>
              <a:rPr lang="en-GB" sz="3200" dirty="0">
                <a:cs typeface="Arial" panose="020B0604020202020204" pitchFamily="34" charset="0"/>
              </a:rPr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498D1-8E93-7D31-4F35-94BFB7DF8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956" y="2133600"/>
            <a:ext cx="4140772" cy="3777622"/>
          </a:xfrm>
        </p:spPr>
        <p:txBody>
          <a:bodyPr>
            <a:normAutofit/>
          </a:bodyPr>
          <a:lstStyle/>
          <a:p>
            <a:r>
              <a:rPr lang="en-GB" sz="20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Inclusion criteria</a:t>
            </a:r>
          </a:p>
          <a:p>
            <a:r>
              <a:rPr lang="en-GB" sz="20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Mapping</a:t>
            </a:r>
          </a:p>
          <a:p>
            <a:r>
              <a:rPr lang="en-GB" sz="20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Country selection</a:t>
            </a:r>
          </a:p>
          <a:p>
            <a:r>
              <a:rPr lang="en-GB" sz="20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Desk research and consultations</a:t>
            </a:r>
          </a:p>
          <a:p>
            <a:endParaRPr lang="en-GB" sz="2000" dirty="0">
              <a:solidFill>
                <a:srgbClr val="000000"/>
              </a:solidFill>
              <a:latin typeface="+mj-lt"/>
              <a:cs typeface="Arial" panose="020B0604020202020204" pitchFamily="34" charset="0"/>
            </a:endParaRPr>
          </a:p>
          <a:p>
            <a:endParaRPr lang="en-GB" sz="2000" dirty="0">
              <a:solidFill>
                <a:srgbClr val="000000"/>
              </a:solidFill>
              <a:latin typeface="+mj-lt"/>
              <a:cs typeface="Arial" panose="020B0604020202020204" pitchFamily="34" charset="0"/>
            </a:endParaRPr>
          </a:p>
          <a:p>
            <a:endParaRPr lang="en-GB" sz="2000" dirty="0">
              <a:solidFill>
                <a:srgbClr val="000000"/>
              </a:solidFill>
              <a:latin typeface="+mj-lt"/>
              <a:cs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29D7A93-DAB5-26F2-6786-5C8F7BDC40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105939"/>
              </p:ext>
            </p:extLst>
          </p:nvPr>
        </p:nvGraphicFramePr>
        <p:xfrm>
          <a:off x="5976258" y="1754420"/>
          <a:ext cx="5574076" cy="3159802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1828519">
                  <a:extLst>
                    <a:ext uri="{9D8B030D-6E8A-4147-A177-3AD203B41FA5}">
                      <a16:colId xmlns:a16="http://schemas.microsoft.com/office/drawing/2014/main" val="4224565587"/>
                    </a:ext>
                  </a:extLst>
                </a:gridCol>
                <a:gridCol w="1799377">
                  <a:extLst>
                    <a:ext uri="{9D8B030D-6E8A-4147-A177-3AD203B41FA5}">
                      <a16:colId xmlns:a16="http://schemas.microsoft.com/office/drawing/2014/main" val="3010293970"/>
                    </a:ext>
                  </a:extLst>
                </a:gridCol>
                <a:gridCol w="1946180">
                  <a:extLst>
                    <a:ext uri="{9D8B030D-6E8A-4147-A177-3AD203B41FA5}">
                      <a16:colId xmlns:a16="http://schemas.microsoft.com/office/drawing/2014/main" val="3701324223"/>
                    </a:ext>
                  </a:extLst>
                </a:gridCol>
              </a:tblGrid>
              <a:tr h="667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en-GB" sz="2400" kern="100" dirty="0">
                          <a:effectLst/>
                          <a:latin typeface="+mj-lt"/>
                        </a:rPr>
                        <a:t> </a:t>
                      </a:r>
                      <a:endParaRPr lang="en-GB" sz="1500" kern="100" dirty="0">
                        <a:effectLst/>
                        <a:latin typeface="+mj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952" marR="939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solidFill>
                            <a:schemeClr val="accent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Upper-middle income</a:t>
                      </a:r>
                      <a:endParaRPr lang="en-GB" sz="1800" kern="100" dirty="0">
                        <a:solidFill>
                          <a:schemeClr val="accent1"/>
                        </a:solidFill>
                        <a:effectLst/>
                        <a:latin typeface="+mj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52" marR="939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>
                          <a:solidFill>
                            <a:schemeClr val="accent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High income</a:t>
                      </a:r>
                      <a:endParaRPr lang="en-GB" sz="1800" kern="100">
                        <a:solidFill>
                          <a:schemeClr val="accent1"/>
                        </a:solidFill>
                        <a:effectLst/>
                        <a:latin typeface="+mj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52" marR="93952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5500003"/>
                  </a:ext>
                </a:extLst>
              </a:tr>
              <a:tr h="6623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Americas</a:t>
                      </a:r>
                      <a:endParaRPr lang="en-GB" sz="1800" kern="100" dirty="0">
                        <a:effectLst/>
                        <a:latin typeface="+mj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52" marR="939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Costa Rica</a:t>
                      </a:r>
                      <a:endParaRPr lang="en-GB" sz="1800" kern="100" dirty="0">
                        <a:effectLst/>
                        <a:latin typeface="+mj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52" marR="939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GB" sz="1800" kern="100" dirty="0">
                        <a:effectLst/>
                        <a:latin typeface="+mj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52" marR="93952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3400816"/>
                  </a:ext>
                </a:extLst>
              </a:tr>
              <a:tr h="8703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Asia and the Pacific</a:t>
                      </a:r>
                      <a:endParaRPr lang="en-GB" sz="1800" kern="100" dirty="0">
                        <a:effectLst/>
                        <a:latin typeface="+mj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52" marR="93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Thailand</a:t>
                      </a:r>
                      <a:endParaRPr lang="en-GB" sz="1800" kern="100" dirty="0">
                        <a:effectLst/>
                        <a:latin typeface="+mj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52" marR="93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Japan, Republic of Korea, Taiwan</a:t>
                      </a:r>
                      <a:endParaRPr lang="en-GB" sz="1800" kern="100" dirty="0">
                        <a:effectLst/>
                        <a:latin typeface="+mj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52" marR="93952" marT="0" marB="0"/>
                </a:tc>
                <a:extLst>
                  <a:ext uri="{0D108BD9-81ED-4DB2-BD59-A6C34878D82A}">
                    <a16:rowId xmlns:a16="http://schemas.microsoft.com/office/drawing/2014/main" val="914193390"/>
                  </a:ext>
                </a:extLst>
              </a:tr>
              <a:tr h="8912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Europe and Central Asia</a:t>
                      </a:r>
                      <a:endParaRPr lang="en-GB" sz="1800" kern="100" dirty="0">
                        <a:effectLst/>
                        <a:latin typeface="+mj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52" marR="939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Serbia, Bulgaria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GB" sz="1800" kern="100" dirty="0">
                        <a:effectLst/>
                        <a:latin typeface="+mj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52" marR="939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England, Slovenia, Sweden</a:t>
                      </a:r>
                      <a:endParaRPr lang="en-GB" sz="1800" kern="100" dirty="0">
                        <a:effectLst/>
                        <a:latin typeface="+mj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52" marR="93952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9363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7521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2EB16-B56D-3C62-D24D-CBEA3A4D2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Challenges and 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DB737-D0B0-CB62-BB11-F6AF798DB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Variability in the quality and quantity of information</a:t>
            </a:r>
          </a:p>
          <a:p>
            <a:pPr lvl="1"/>
            <a:r>
              <a:rPr lang="en-GB" sz="1800" dirty="0"/>
              <a:t>Language</a:t>
            </a:r>
          </a:p>
          <a:p>
            <a:pPr lvl="1"/>
            <a:r>
              <a:rPr lang="en-GB" sz="1800" dirty="0"/>
              <a:t>Public access</a:t>
            </a:r>
          </a:p>
          <a:p>
            <a:pPr lvl="1"/>
            <a:r>
              <a:rPr lang="en-GB" sz="1800" dirty="0"/>
              <a:t>Timeframe</a:t>
            </a:r>
          </a:p>
          <a:p>
            <a:pPr lvl="1"/>
            <a:endParaRPr lang="en-GB" dirty="0"/>
          </a:p>
          <a:p>
            <a:r>
              <a:rPr lang="en-GB" sz="2000" dirty="0"/>
              <a:t>Does not capture diversity within countries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2176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17EFA-222D-942F-B31D-DF8048D23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Main findings and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223CB-8323-1334-5048-11DE4F8A6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Promoting independence and inclusion of persons with disabilities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Ensuring decent working conditions for PAs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5108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D6850-86F8-3E01-9FA6-8CA131AC2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Promoting independence and inclusion of persons with disabilities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AA788-DA60-8CE4-0E45-72BA9704A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Self-directed funding (direct payments)</a:t>
            </a:r>
          </a:p>
          <a:p>
            <a:r>
              <a:rPr lang="en-GB" sz="2000" dirty="0"/>
              <a:t>Equal access across the country</a:t>
            </a:r>
          </a:p>
          <a:p>
            <a:r>
              <a:rPr lang="en-GB" sz="2000" dirty="0"/>
              <a:t>Coverage of all costs</a:t>
            </a:r>
          </a:p>
          <a:p>
            <a:r>
              <a:rPr lang="en-GB" sz="2000" dirty="0"/>
              <a:t>Funding based on individual needs</a:t>
            </a:r>
          </a:p>
          <a:p>
            <a:r>
              <a:rPr lang="en-GB" sz="2000" dirty="0"/>
              <a:t>24/7 availability</a:t>
            </a:r>
          </a:p>
          <a:p>
            <a:r>
              <a:rPr lang="en-GB" sz="2000" dirty="0"/>
              <a:t>Training and support</a:t>
            </a:r>
          </a:p>
          <a:p>
            <a:r>
              <a:rPr lang="en-GB" sz="2000" dirty="0"/>
              <a:t>Assess quality through impact on users</a:t>
            </a:r>
          </a:p>
        </p:txBody>
      </p:sp>
    </p:spTree>
    <p:extLst>
      <p:ext uri="{BB962C8B-B14F-4D97-AF65-F5344CB8AC3E}">
        <p14:creationId xmlns:p14="http://schemas.microsoft.com/office/powerpoint/2010/main" val="3400890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63356-03F8-0EF4-ABF5-634493541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Personal assistants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F625C-4522-05E9-073D-93D7FA72C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PA services create jobs; mainly women</a:t>
            </a:r>
          </a:p>
          <a:p>
            <a:endParaRPr lang="en-GB" sz="2000" dirty="0"/>
          </a:p>
          <a:p>
            <a:r>
              <a:rPr lang="en-GB" sz="2000" dirty="0"/>
              <a:t>Significant workforce shortages: low wages, poor recognition</a:t>
            </a:r>
          </a:p>
          <a:p>
            <a:endParaRPr lang="en-GB" sz="2000" dirty="0"/>
          </a:p>
          <a:p>
            <a:r>
              <a:rPr lang="en-GB" sz="2000" dirty="0"/>
              <a:t>High job satisfaction: lower turnover</a:t>
            </a:r>
          </a:p>
        </p:txBody>
      </p:sp>
    </p:spTree>
    <p:extLst>
      <p:ext uri="{BB962C8B-B14F-4D97-AF65-F5344CB8AC3E}">
        <p14:creationId xmlns:p14="http://schemas.microsoft.com/office/powerpoint/2010/main" val="4039390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E4C6B-721D-30CD-0737-2A3E37F1A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Ensuring decent working conditions of PAs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F0470-6412-6D36-1402-86B861C1A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Adequate pay rates</a:t>
            </a:r>
          </a:p>
          <a:p>
            <a:r>
              <a:rPr lang="en-GB" sz="2000" dirty="0"/>
              <a:t>Access to support</a:t>
            </a:r>
          </a:p>
          <a:p>
            <a:r>
              <a:rPr lang="en-GB" sz="2000" dirty="0"/>
              <a:t>Improved job stability and security</a:t>
            </a:r>
          </a:p>
          <a:p>
            <a:r>
              <a:rPr lang="en-GB" sz="2000" dirty="0"/>
              <a:t>Improved visibility and image of PA profession</a:t>
            </a:r>
          </a:p>
          <a:p>
            <a:r>
              <a:rPr lang="en-GB" sz="2000" dirty="0"/>
              <a:t>Training and development opportunities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2185500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2360</TotalTime>
  <Words>227</Words>
  <Application>Microsoft Office PowerPoint</Application>
  <PresentationFormat>Widescreen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Wisp</vt:lpstr>
      <vt:lpstr>Towards Dignity and Autonomy  Personal Assistance Policies for Persons with Disabilities Worldwide</vt:lpstr>
      <vt:lpstr>Background and objectives</vt:lpstr>
      <vt:lpstr>Methodology</vt:lpstr>
      <vt:lpstr>Challenges and limitations</vt:lpstr>
      <vt:lpstr>Main findings and recommendations</vt:lpstr>
      <vt:lpstr>Promoting independence and inclusion of persons with disabilities</vt:lpstr>
      <vt:lpstr>Personal assistants</vt:lpstr>
      <vt:lpstr>Ensuring decent working conditions of PAs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Dignity and Autonomy  Personal Assistance Policies for Persons with Disabilities Worldwide</dc:title>
  <dc:creator>Lilia Angelova</dc:creator>
  <cp:lastModifiedBy>Lilia Angelova</cp:lastModifiedBy>
  <cp:revision>31</cp:revision>
  <dcterms:created xsi:type="dcterms:W3CDTF">2024-03-04T09:43:31Z</dcterms:created>
  <dcterms:modified xsi:type="dcterms:W3CDTF">2024-03-06T01:09:29Z</dcterms:modified>
</cp:coreProperties>
</file>