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1DF120-49C7-CE22-649A-33810C0AB5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B2D90E-0731-4F92-11B8-E76AE25828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51675D-B449-4E1B-6DB8-0111AF30A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FE66-12AA-4144-A70C-3C17E8A10028}" type="datetimeFigureOut">
              <a:rPr lang="es-MX" smtClean="0"/>
              <a:t>03/03/24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F9AC50-EB40-2F32-ADC6-85B69D8D6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116F2F-890D-51F3-9709-74D150097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E16B-B338-794C-A5D5-A8DF093DC8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51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EC7F0-519B-211B-D460-F059A51BC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C508E6-3318-1D61-6308-5295017DF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E371BC-2D60-9B34-0A2C-0E0491D7C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FE66-12AA-4144-A70C-3C17E8A10028}" type="datetimeFigureOut">
              <a:rPr lang="es-MX" smtClean="0"/>
              <a:t>03/03/24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1761AC-4C74-DD82-CA93-18826603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936C09-65C1-8FA0-101E-68C337EC1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E16B-B338-794C-A5D5-A8DF093DC8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0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A764B9-57EB-5B1B-6319-2E87B22AC8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5DED8A3-0854-14DE-08E9-D1B92E2317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B4A60F-90BA-CF51-ED9C-F8B942228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FE66-12AA-4144-A70C-3C17E8A10028}" type="datetimeFigureOut">
              <a:rPr lang="es-MX" smtClean="0"/>
              <a:t>03/03/24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7870AD-27D1-7126-907E-F590A116D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EE3055-EDD9-979B-00FC-2128114A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E16B-B338-794C-A5D5-A8DF093DC8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44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A446D-7FB8-9956-FDA0-76D17ADD7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F719C2-89BB-A4A3-17B1-E5F664C55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87ABD8-1E67-5456-8B77-29F9F3395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FE66-12AA-4144-A70C-3C17E8A10028}" type="datetimeFigureOut">
              <a:rPr lang="es-MX" smtClean="0"/>
              <a:t>03/03/24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263116-2C99-E351-4E83-D6A671BDC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707123-6D34-4A73-C592-C55D6B565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E16B-B338-794C-A5D5-A8DF093DC8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623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247612-B896-33A8-5583-028956D07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5CDC09-E62A-2338-33D3-FBB3D9E33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D35AB0-2942-D917-CFD5-4D1F58342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FE66-12AA-4144-A70C-3C17E8A10028}" type="datetimeFigureOut">
              <a:rPr lang="es-MX" smtClean="0"/>
              <a:t>03/03/24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DB0F39-70D9-7FC8-03BE-E8D828CAB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0583BF-FC69-5CE4-767F-82C61BF0C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E16B-B338-794C-A5D5-A8DF093DC8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007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6F0AC-FFFC-950C-0D41-F7218B509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3A57D4-47BA-7E79-D73D-DB28D99C2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F57726-C1BA-A5A5-BE73-EDD4DB3ED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52E32C-D143-D73A-7D73-51E033276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FE66-12AA-4144-A70C-3C17E8A10028}" type="datetimeFigureOut">
              <a:rPr lang="es-MX" smtClean="0"/>
              <a:t>03/03/24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3CC268-2B74-1BC0-321E-349829C54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B730DE-4ECC-3F94-5878-61DBB64C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E16B-B338-794C-A5D5-A8DF093DC8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6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B2A504-7832-5D66-18EA-E24B83A7A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31961E-35E7-A547-D44C-90AEBED8C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433F15-CF07-E117-413B-1E8D57CEE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4CCFDE4-E74E-10C6-AE2E-D2FFCC95DF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34699C-810B-EF7E-E836-2CE980BE56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06940FA-A9C8-1CB9-366E-4ACF5FC9D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FE66-12AA-4144-A70C-3C17E8A10028}" type="datetimeFigureOut">
              <a:rPr lang="es-MX" smtClean="0"/>
              <a:t>03/03/24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DA31C7-8034-6260-C645-0B10A78B6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867B8BA-F1CF-B7BB-A322-B0D371DB3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E16B-B338-794C-A5D5-A8DF093DC8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7671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39501-618C-D082-E89A-FFA921991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2B15EE8-03C9-E580-303B-5DBA514A5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FE66-12AA-4144-A70C-3C17E8A10028}" type="datetimeFigureOut">
              <a:rPr lang="es-MX" smtClean="0"/>
              <a:t>03/03/24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28890B-AB17-12E9-5637-4AC13FB40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2FDDBAB-218B-BF93-2244-FA397A4C8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E16B-B338-794C-A5D5-A8DF093DC8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2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D91068A-24C6-A81D-A4EF-426AD5B1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FE66-12AA-4144-A70C-3C17E8A10028}" type="datetimeFigureOut">
              <a:rPr lang="es-MX" smtClean="0"/>
              <a:t>03/03/24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8A6B60-32CD-5819-E5C3-EB57B1F0D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C51861E-5E04-DF8B-3563-E2C2FA5AE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E16B-B338-794C-A5D5-A8DF093DC8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874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B78B05-E6CE-4EA1-C305-52F9A31FA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BED77F-0A9B-93A9-7216-EA436F3BE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AEB11B-9DDC-E3A0-E5EE-0A03615E6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E973BA-EAFA-F5AE-01C2-78EC8CC11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FE66-12AA-4144-A70C-3C17E8A10028}" type="datetimeFigureOut">
              <a:rPr lang="es-MX" smtClean="0"/>
              <a:t>03/03/24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F298CB-DBA1-1943-9681-DA2CF9756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F11E94-BD07-97E8-D0EF-FE95081D5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E16B-B338-794C-A5D5-A8DF093DC8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899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C6B909-B01C-F51C-4586-7C2091E71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3EB6D6F-6956-9995-0754-D6BDB3909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05B63C-3D6C-8642-8EC4-0C25A2BEF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D9EABA-2CFB-B7A8-3023-7A5D29C6D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FE66-12AA-4144-A70C-3C17E8A10028}" type="datetimeFigureOut">
              <a:rPr lang="es-MX" smtClean="0"/>
              <a:t>03/03/24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3CEFA9-4F7F-7974-A7C0-7639C254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CB4F7D-A035-4307-8868-0BCD275BE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E16B-B338-794C-A5D5-A8DF093DC8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06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F8E88F7-C893-C4C5-DEBA-D56D9E93E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5EEA9C-1524-0C72-4E1A-F83C74EB0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A7FFC-749F-8E05-0E0B-A6618EA6C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1FE66-12AA-4144-A70C-3C17E8A10028}" type="datetimeFigureOut">
              <a:rPr lang="es-MX" smtClean="0"/>
              <a:t>03/03/24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329542-75E4-B5FE-6C04-BE983598F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B9D986-4577-D86A-8950-56BC60BEC7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8E16B-B338-794C-A5D5-A8DF093DC8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38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5754A2C-A23D-AF51-C7B9-DD7CACC97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80117"/>
            <a:ext cx="9144000" cy="3760664"/>
          </a:xfrm>
        </p:spPr>
        <p:txBody>
          <a:bodyPr>
            <a:normAutofit/>
          </a:bodyPr>
          <a:lstStyle/>
          <a:p>
            <a:r>
              <a:rPr lang="en-US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Personal assistance as a human right and as an alternative to the care model </a:t>
            </a:r>
          </a:p>
          <a:p>
            <a:endParaRPr lang="en-US" sz="3200" kern="100" dirty="0">
              <a:latin typeface="Helvetica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MX" sz="32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3200" dirty="0">
                <a:latin typeface="Helvetica" pitchFamily="2" charset="0"/>
              </a:rPr>
              <a:t>Amalia Gamio</a:t>
            </a:r>
          </a:p>
        </p:txBody>
      </p:sp>
    </p:spTree>
    <p:extLst>
      <p:ext uri="{BB962C8B-B14F-4D97-AF65-F5344CB8AC3E}">
        <p14:creationId xmlns:p14="http://schemas.microsoft.com/office/powerpoint/2010/main" val="1442648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DD7BF2-520D-5FFF-666B-494E5F075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788" y="363578"/>
            <a:ext cx="11405937" cy="632597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BE" sz="2600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Guidelines on DI </a:t>
            </a:r>
            <a:r>
              <a:rPr lang="fr-BE" sz="2600" b="1" kern="100" dirty="0" err="1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r-BE" sz="2600" b="1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ncluding</a:t>
            </a:r>
            <a:r>
              <a:rPr lang="fr-BE" sz="2600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b="1" kern="100" dirty="0" err="1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BE" sz="2600" b="1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mergeny</a:t>
            </a:r>
            <a:r>
              <a:rPr lang="fr-BE" sz="2600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Situations</a:t>
            </a:r>
          </a:p>
          <a:p>
            <a:pPr marL="0" indent="0">
              <a:buNone/>
            </a:pPr>
            <a:endParaRPr lang="fr-BE" sz="1200" b="1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MX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They emphasize and further develop the concepts of </a:t>
            </a:r>
            <a:r>
              <a:rPr lang="es-MX" sz="2600" kern="100" dirty="0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personal assistance </a:t>
            </a:r>
            <a:r>
              <a:rPr lang="es-MX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contained in Article 19 and General Comment No. 5</a:t>
            </a:r>
          </a:p>
          <a:p>
            <a:pPr marL="0" indent="0">
              <a:lnSpc>
                <a:spcPct val="120000"/>
              </a:lnSpc>
              <a:buNone/>
            </a:pPr>
            <a:endParaRPr lang="es-MX" sz="11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Like </a:t>
            </a:r>
            <a:r>
              <a:rPr lang="fr-BE" sz="2600" kern="100" dirty="0" err="1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ndividualized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support</a:t>
            </a:r>
            <a:r>
              <a:rPr lang="es-MX" sz="2600" kern="100" dirty="0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fr-BE" sz="2600" kern="100" dirty="0" err="1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aid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for by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themselves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etc.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2600" kern="100" dirty="0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It highlights: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2600" kern="100" dirty="0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That a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ll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persons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disabilities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have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access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personal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assistance,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regardless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for support in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exercising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legal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capacity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Support services for living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independently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available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accessible, acceptable,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affordable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adaptable. </a:t>
            </a:r>
            <a:endParaRPr lang="es-MX" sz="26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Support services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include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personal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assistance,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peer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support,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supportive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caregivers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children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family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settings,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crisis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support, support for communication, support for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mobility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provision of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assistive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support in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securing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housing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household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help, and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community-based</a:t>
            </a:r>
            <a:r>
              <a:rPr lang="fr-BE" sz="26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services</a:t>
            </a:r>
            <a:r>
              <a:rPr lang="es-MX" sz="2600" dirty="0">
                <a:effectLst/>
                <a:latin typeface="Helvetica" pitchFamily="2" charset="0"/>
              </a:rPr>
              <a:t> </a:t>
            </a:r>
            <a:endParaRPr lang="fr-BE" sz="26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MX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014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76C5AA-A57B-7B1D-7447-498AD2DDB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916" y="923255"/>
            <a:ext cx="10515600" cy="493612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3200" dirty="0">
                <a:effectLst/>
                <a:latin typeface="Helvetica" pitchFamily="2" charset="0"/>
              </a:rPr>
              <a:t>And extends on: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s-MX" sz="32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Affordable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housing</a:t>
            </a:r>
            <a:endParaRPr lang="es-MX" sz="32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Decent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endParaRPr lang="es-MX" sz="32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Transportation</a:t>
            </a:r>
            <a:endParaRPr lang="es-MX" sz="32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Long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term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social support</a:t>
            </a:r>
            <a:endParaRPr lang="es-MX" sz="3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940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48E78A-F07E-1AE7-89B7-77E6338C2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844" y="471837"/>
            <a:ext cx="11400311" cy="59169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400" b="1" i="1" kern="100" dirty="0">
              <a:effectLst/>
              <a:latin typeface="Helvetica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400" b="1" i="1" kern="100" dirty="0">
              <a:latin typeface="Helvetica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400" b="1" i="1" kern="100" dirty="0">
              <a:effectLst/>
              <a:latin typeface="Helvetica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400" b="1" i="1" kern="100" dirty="0">
              <a:latin typeface="Helvetica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400" b="1" i="1" kern="100" dirty="0">
              <a:effectLst/>
              <a:latin typeface="Helvetica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b="1" i="1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How can personal assistance lead to a paradigm swift from the care model?</a:t>
            </a:r>
          </a:p>
          <a:p>
            <a:pPr marL="0" indent="0" algn="just">
              <a:buNone/>
            </a:pPr>
            <a:endParaRPr lang="en-US" sz="1000" b="1" i="1" kern="100" dirty="0">
              <a:effectLst/>
              <a:latin typeface="Helvetica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87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98E1A0-AAEB-D07A-AC3B-ACCF9F57D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821" y="1018103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b="1" i="1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What is the place of personal assistance in the CRPD</a:t>
            </a:r>
            <a:r>
              <a:rPr lang="en-US" sz="3200" i="1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buNone/>
            </a:pPr>
            <a:endParaRPr lang="en-US" sz="3200" i="1" kern="100" dirty="0">
              <a:latin typeface="Helvetica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Propose</a:t>
            </a:r>
            <a:endParaRPr lang="es-MX" sz="32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BE" sz="3200" kern="100" dirty="0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fr-BE" sz="3200" kern="100" spc="25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promote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fr-BE" sz="3200" kern="100" spc="25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protect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ensure</a:t>
            </a:r>
            <a:r>
              <a:rPr lang="fr-BE" sz="3200" kern="100" spc="5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fr-BE" sz="3200" kern="100" spc="25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full and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equal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enjoyment</a:t>
            </a:r>
            <a:r>
              <a:rPr lang="fr-BE" sz="3200" kern="100" spc="25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fr-BE" sz="3200" kern="100" spc="25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all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human</a:t>
            </a:r>
            <a:r>
              <a:rPr lang="fr-BE" sz="3200" kern="100" spc="25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rights</a:t>
            </a:r>
            <a:r>
              <a:rPr lang="fr-BE" sz="3200" kern="100" spc="25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fr-BE" sz="3200" kern="100" spc="25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fundamental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freedoms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by</a:t>
            </a:r>
            <a:r>
              <a:rPr lang="fr-BE" sz="3200" kern="100" spc="5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fr-BE" sz="3200" kern="100" spc="13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persons</a:t>
            </a:r>
            <a:r>
              <a:rPr lang="fr-BE" sz="3200" kern="100" spc="145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BE" sz="3200" kern="100" spc="14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disabilities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fr-BE" sz="3200" kern="100" spc="14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fr-BE" sz="3200" kern="100" spc="135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fr-BE" sz="3200" kern="100" spc="145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promote</a:t>
            </a:r>
            <a:r>
              <a:rPr lang="fr-BE" sz="3200" kern="100" spc="14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respect</a:t>
            </a:r>
            <a:r>
              <a:rPr lang="fr-BE" sz="3200" kern="100" spc="14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fr-BE" sz="3200" kern="100" spc="145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fr-BE" sz="3200" kern="100" spc="14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inherent</a:t>
            </a:r>
            <a:r>
              <a:rPr lang="fr-BE" sz="3200" kern="100" spc="14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dignity</a:t>
            </a:r>
            <a:r>
              <a:rPr lang="es-MX" sz="3200" dirty="0">
                <a:effectLst/>
                <a:latin typeface="Helvetica" pitchFamily="2" charset="0"/>
              </a:rPr>
              <a:t> </a:t>
            </a:r>
            <a:endParaRPr lang="es-MX" sz="3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31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951CE5-0BF6-E14A-DB3D-CB167A7E5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50" y="437799"/>
            <a:ext cx="10515600" cy="584268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Even in the </a:t>
            </a:r>
            <a:r>
              <a:rPr lang="en-US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Preambule</a:t>
            </a:r>
            <a:r>
              <a:rPr lang="en-US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s-MX" sz="36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(n) </a:t>
            </a:r>
            <a:r>
              <a:rPr lang="fr-BE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Recognizing</a:t>
            </a:r>
            <a:r>
              <a:rPr lang="fr-BE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the importance of </a:t>
            </a:r>
            <a:r>
              <a:rPr lang="fr-BE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individual</a:t>
            </a:r>
            <a:r>
              <a:rPr lang="fr-BE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autonomy</a:t>
            </a:r>
            <a:r>
              <a:rPr lang="fr-BE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fr-BE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independence</a:t>
            </a:r>
            <a:r>
              <a:rPr lang="fr-BE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BE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including</a:t>
            </a:r>
            <a:r>
              <a:rPr lang="fr-BE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BE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freedom</a:t>
            </a:r>
            <a:r>
              <a:rPr lang="fr-BE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BE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make</a:t>
            </a:r>
            <a:r>
              <a:rPr lang="fr-BE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one's</a:t>
            </a:r>
            <a:r>
              <a:rPr lang="fr-BE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own</a:t>
            </a:r>
            <a:r>
              <a:rPr lang="fr-BE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decisions</a:t>
            </a:r>
            <a:r>
              <a:rPr lang="fr-BE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, for </a:t>
            </a:r>
            <a:r>
              <a:rPr lang="fr-BE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persons</a:t>
            </a:r>
            <a:r>
              <a:rPr lang="fr-BE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fr-BE" sz="36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6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disabilities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202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1122AD-EC2D-AD2D-2AE6-89177DADB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445" y="566840"/>
            <a:ext cx="10515600" cy="6291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kern="0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ecognition before the law (art. 12); access to justice (art. 13); freedom from exploitation,  violence and abuse (art. 16); live independently and be included in the community (art. 19); personal mobility (art. 20); freedom of expression and opinion and access to information (art. 21); respect for the home and family (art. 23); education (art. 24); habilitation and rehabilitation (art. 26); </a:t>
            </a:r>
            <a:r>
              <a:rPr lang="en-US" sz="3600" kern="0" dirty="0" err="1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3600" kern="0" dirty="0"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employment (art. 27); an adequate standard of living and social protection (art. 28); and participation in cultural life, leisure, and sport (art. 30). </a:t>
            </a:r>
            <a:endParaRPr lang="es-MX" sz="36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7861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8CCAB4-B8A6-DCEF-0797-C3D834C32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2" y="733094"/>
            <a:ext cx="10515600" cy="5845836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3200" b="1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Artícle</a:t>
            </a:r>
            <a:r>
              <a:rPr lang="fr-BE" sz="3200" b="1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4</a:t>
            </a:r>
            <a:endParaRPr lang="es-MX" sz="32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General Obligations</a:t>
            </a:r>
            <a:endParaRPr lang="es-MX" sz="32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h) </a:t>
            </a:r>
            <a:r>
              <a:rPr lang="fr-BE" sz="3200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Provide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information </a:t>
            </a:r>
            <a:r>
              <a:rPr lang="fr-BE" sz="3200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accessible to </a:t>
            </a:r>
            <a:r>
              <a:rPr lang="fr-BE" sz="3200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persons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disabilities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fr-BE" sz="3200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mobility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aids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BE" sz="3200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technical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devices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fr-BE" sz="3200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assistive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technologies, </a:t>
            </a:r>
            <a:r>
              <a:rPr lang="fr-BE" sz="3200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including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new technologies, </a:t>
            </a:r>
            <a:r>
              <a:rPr lang="fr-BE" sz="3200" kern="100" dirty="0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as </a:t>
            </a:r>
            <a:r>
              <a:rPr lang="fr-BE" sz="3200" kern="100" dirty="0" err="1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well</a:t>
            </a:r>
            <a:r>
              <a:rPr lang="fr-BE" sz="3200" kern="100" dirty="0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as </a:t>
            </a:r>
            <a:r>
              <a:rPr lang="fr-BE" sz="3200" kern="100" dirty="0" err="1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lang="fr-BE" sz="3200" kern="100" dirty="0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forms</a:t>
            </a:r>
            <a:r>
              <a:rPr lang="fr-BE" sz="3200" kern="100" dirty="0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of assistance 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and support services and </a:t>
            </a:r>
            <a:r>
              <a:rPr lang="fr-BE" sz="3200" kern="100" dirty="0" err="1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facilities</a:t>
            </a:r>
            <a:r>
              <a:rPr lang="fr-BE" sz="3200" kern="100" dirty="0">
                <a:solidFill>
                  <a:srgbClr val="00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s-MX" sz="32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32097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CA5DD1-D5CD-1F5C-65B5-4977B6CB4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945" y="602466"/>
            <a:ext cx="10515600" cy="601208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Article 19</a:t>
            </a:r>
            <a:endParaRPr lang="es-MX" sz="32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Live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independently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and to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included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community</a:t>
            </a:r>
            <a:endParaRPr lang="es-MX" sz="32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(b)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Persons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disabilities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have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access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to a range of home,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residential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community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support services,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including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such</a:t>
            </a:r>
            <a:r>
              <a:rPr lang="fr-BE" sz="3200" kern="100" dirty="0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personal</a:t>
            </a:r>
            <a:r>
              <a:rPr lang="fr-BE" sz="3200" kern="100" dirty="0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assistance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as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necessary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facilitate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existence and inclusion in the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community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and to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prevent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isolation or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separation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from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community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s-MX" sz="32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3895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5BDB44-C265-EDBF-9F6F-0AD000925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195" y="709343"/>
            <a:ext cx="10515600" cy="5881461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i="1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How is it developed in General Comment n°5 and the Guidelines on </a:t>
            </a:r>
            <a:r>
              <a:rPr lang="en-US" b="1" i="1" kern="100" dirty="0" err="1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deinstitutionalisation</a:t>
            </a:r>
            <a:r>
              <a:rPr lang="en-US" b="1" i="1" kern="100" dirty="0">
                <a:effectLst/>
                <a:latin typeface="Helvetica" pitchFamily="2" charset="0"/>
                <a:ea typeface="Calibri" panose="020F0502020204030204" pitchFamily="34" charset="0"/>
                <a:cs typeface="Arial" panose="020B0604020202020204" pitchFamily="34" charset="0"/>
              </a:rPr>
              <a:t>, including in emergencies?</a:t>
            </a:r>
          </a:p>
          <a:p>
            <a:pPr marL="0" indent="0" algn="just">
              <a:buNone/>
            </a:pPr>
            <a:r>
              <a:rPr lang="fr-BE" kern="100" dirty="0" err="1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mphasizes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disabilities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subjects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rights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holders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rights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b="1" i="1" kern="100" dirty="0">
              <a:latin typeface="Helvetica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general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principles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the Convention (art. 3), in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particular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respect for the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inherent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dignity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autonomy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independence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(art. 3(a)) and full and effective participation and inclusion in society (art. 3(c)), are the basis for the right to live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independently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to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included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fr-BE" kern="100" dirty="0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hrough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creation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forms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support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enhance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the full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exercise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rights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personal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assistance, and call for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facilities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conform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principles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universal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design.</a:t>
            </a:r>
            <a:endParaRPr lang="es-MX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MX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345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BDA09A-357B-5CF3-643C-19DA38FD7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6" y="388710"/>
            <a:ext cx="11442031" cy="61805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II.	Normative content of article 19</a:t>
            </a:r>
            <a:endParaRPr lang="es-MX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(d) </a:t>
            </a:r>
            <a:r>
              <a:rPr lang="fr-BE" b="1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Personal</a:t>
            </a:r>
            <a:r>
              <a:rPr lang="fr-BE" b="1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assistance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to self-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directed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or "user-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directed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human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support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made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available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to a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disability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as a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tool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to enable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living; the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forms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personal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assistance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vary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fr-BE" kern="100" dirty="0">
                <a:latin typeface="Helvetica" pitchFamily="2" charset="0"/>
                <a:cs typeface="Times New Roman" panose="02020603050405020304" pitchFamily="18" charset="0"/>
              </a:rPr>
              <a:t>-</a:t>
            </a:r>
            <a:r>
              <a:rPr lang="fr-BE" kern="100" dirty="0" err="1">
                <a:latin typeface="Helvetica" pitchFamily="2" charset="0"/>
                <a:cs typeface="Times New Roman" panose="02020603050405020304" pitchFamily="18" charset="0"/>
              </a:rPr>
              <a:t>P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rovided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on an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individualized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basis </a:t>
            </a:r>
          </a:p>
          <a:p>
            <a:pPr marL="0" indent="0" algn="just">
              <a:buNone/>
            </a:pP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-It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controlled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by and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allocated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disability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BE" kern="100" dirty="0"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-It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on an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life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circumstances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es-MX" dirty="0">
                <a:effectLst/>
                <a:latin typeface="Helvetica" pitchFamily="2" charset="0"/>
              </a:rPr>
              <a:t> </a:t>
            </a:r>
            <a:endParaRPr lang="fr-BE" kern="100" dirty="0">
              <a:effectLst/>
              <a:latin typeface="Helvetica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-The service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controlled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disability</a:t>
            </a:r>
            <a:r>
              <a:rPr lang="es-MX" dirty="0">
                <a:effectLst/>
                <a:latin typeface="Helvetica" pitchFamily="2" charset="0"/>
              </a:rPr>
              <a:t> </a:t>
            </a:r>
            <a:endParaRPr lang="fr-BE" kern="100" dirty="0">
              <a:latin typeface="Helvetica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-plan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decide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whom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how,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in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manner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provided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as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well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instruct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direct the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persons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providing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s-MX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not 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fr-BE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shared</a:t>
            </a:r>
            <a:r>
              <a:rPr lang="fr-BE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endParaRPr lang="es-MX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189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7DF806-374A-E9FC-C542-6B3D36FB9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39" y="519339"/>
            <a:ext cx="11174680" cy="6047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Individualized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support services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considered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b="1" kern="100" dirty="0">
                <a:solidFill>
                  <a:srgbClr val="FF0000"/>
                </a:solidFill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 right</a:t>
            </a:r>
          </a:p>
          <a:p>
            <a:pPr marL="0" indent="0">
              <a:buNone/>
            </a:pPr>
            <a:endParaRPr lang="fr-BE" sz="10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BE" sz="3200" kern="100" dirty="0" err="1">
                <a:latin typeface="Helvetica" pitchFamily="2" charset="0"/>
                <a:cs typeface="Times New Roman" panose="02020603050405020304" pitchFamily="18" charset="0"/>
              </a:rPr>
              <a:t>Persons</a:t>
            </a:r>
            <a:r>
              <a:rPr lang="fr-BE" sz="3200" kern="100" dirty="0">
                <a:latin typeface="Helvetica" pitchFamily="2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Helvetica" pitchFamily="2" charset="0"/>
                <a:cs typeface="Times New Roman" panose="02020603050405020304" pitchFamily="18" charset="0"/>
              </a:rPr>
              <a:t>with</a:t>
            </a:r>
            <a:r>
              <a:rPr lang="fr-BE" sz="3200" kern="100" dirty="0">
                <a:latin typeface="Helvetica" pitchFamily="2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Helvetica" pitchFamily="2" charset="0"/>
                <a:cs typeface="Times New Roman" panose="02020603050405020304" pitchFamily="18" charset="0"/>
              </a:rPr>
              <a:t>disabilities</a:t>
            </a:r>
            <a:r>
              <a:rPr lang="fr-BE" sz="3200" kern="100" dirty="0">
                <a:latin typeface="Helvetica" pitchFamily="2" charset="0"/>
                <a:cs typeface="Times New Roman" panose="02020603050405020304" pitchFamily="18" charset="0"/>
              </a:rPr>
              <a:t> 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have the right to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choose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services and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providers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according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personal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preferences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endParaRPr lang="fr-BE" sz="1000" kern="100" dirty="0"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are not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limited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to services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provided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in the home</a:t>
            </a:r>
            <a:r>
              <a:rPr lang="es-MX" sz="3200" kern="100" dirty="0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 extend to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political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cultural participation,</a:t>
            </a:r>
            <a:r>
              <a:rPr lang="es-MX" sz="3200" dirty="0">
                <a:effectLst/>
                <a:latin typeface="Helvetica" pitchFamily="2" charset="0"/>
              </a:rPr>
              <a:t> </a:t>
            </a:r>
          </a:p>
          <a:p>
            <a:pPr marL="0" indent="0">
              <a:buNone/>
            </a:pPr>
            <a:endParaRPr lang="fr-BE" sz="1000" kern="100" dirty="0"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BE" sz="3200" kern="100" dirty="0" err="1"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hey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all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designed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life in the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avoid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isolation and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separation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endParaRPr lang="fr-BE" sz="10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Relates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personal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assistance to </a:t>
            </a:r>
            <a:r>
              <a:rPr lang="fr-BE" sz="3200" kern="100" dirty="0" err="1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fr-BE" sz="3200" kern="100" dirty="0">
                <a:effectLst/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articles of the CRPD</a:t>
            </a:r>
            <a:endParaRPr lang="es-MX" sz="3200" kern="100" dirty="0">
              <a:effectLst/>
              <a:latin typeface="Helvetica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0116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3490</TotalTime>
  <Words>813</Words>
  <Application>Microsoft Macintosh PowerPoint</Application>
  <PresentationFormat>Panorámica</PresentationFormat>
  <Paragraphs>58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Helvetica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4</cp:revision>
  <dcterms:created xsi:type="dcterms:W3CDTF">2024-03-03T14:15:47Z</dcterms:created>
  <dcterms:modified xsi:type="dcterms:W3CDTF">2024-03-06T01:11:01Z</dcterms:modified>
</cp:coreProperties>
</file>