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14" r:id="rId3"/>
    <p:sldId id="366" r:id="rId4"/>
    <p:sldId id="369" r:id="rId5"/>
    <p:sldId id="340" r:id="rId6"/>
    <p:sldId id="368" r:id="rId7"/>
    <p:sldId id="374" r:id="rId8"/>
    <p:sldId id="315" r:id="rId9"/>
    <p:sldId id="316" r:id="rId10"/>
    <p:sldId id="373" r:id="rId11"/>
    <p:sldId id="371" r:id="rId12"/>
    <p:sldId id="376" r:id="rId13"/>
    <p:sldId id="341" r:id="rId14"/>
    <p:sldId id="372" r:id="rId15"/>
    <p:sldId id="375" r:id="rId16"/>
    <p:sldId id="3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580393-EE57-4742-A78B-39064A1F4646}" v="1" dt="2024-07-18T10:22:33.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366" autoAdjust="0"/>
  </p:normalViewPr>
  <p:slideViewPr>
    <p:cSldViewPr snapToGrid="0">
      <p:cViewPr varScale="1">
        <p:scale>
          <a:sx n="46" d="100"/>
          <a:sy n="46" d="100"/>
        </p:scale>
        <p:origin x="1444" y="40"/>
      </p:cViewPr>
      <p:guideLst>
        <p:guide orient="horz" pos="2160"/>
        <p:guide pos="3840"/>
      </p:guideLst>
    </p:cSldViewPr>
  </p:slideViewPr>
  <p:notesTextViewPr>
    <p:cViewPr>
      <p:scale>
        <a:sx n="1" d="1"/>
        <a:sy n="1" d="1"/>
      </p:scale>
      <p:origin x="0" y="0"/>
    </p:cViewPr>
  </p:notesTextViewPr>
  <p:notesViewPr>
    <p:cSldViewPr snapToGrid="0">
      <p:cViewPr varScale="1">
        <p:scale>
          <a:sx n="48" d="100"/>
          <a:sy n="48" d="100"/>
        </p:scale>
        <p:origin x="275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odor Mladenov (Staff)" userId="a29c9895-7390-4923-bf0f-34063d4594b1" providerId="ADAL" clId="{3FFB60DF-6B3F-4805-9556-D8F947AA22F4}"/>
    <pc:docChg chg="undo redo custSel addSld delSld modSld sldOrd">
      <pc:chgData name="Teodor Mladenov (Staff)" userId="a29c9895-7390-4923-bf0f-34063d4594b1" providerId="ADAL" clId="{3FFB60DF-6B3F-4805-9556-D8F947AA22F4}" dt="2024-05-29T17:21:41.689" v="15989" actId="14100"/>
      <pc:docMkLst>
        <pc:docMk/>
      </pc:docMkLst>
      <pc:sldChg chg="del">
        <pc:chgData name="Teodor Mladenov (Staff)" userId="a29c9895-7390-4923-bf0f-34063d4594b1" providerId="ADAL" clId="{3FFB60DF-6B3F-4805-9556-D8F947AA22F4}" dt="2024-05-09T09:32:37.577" v="73" actId="47"/>
        <pc:sldMkLst>
          <pc:docMk/>
          <pc:sldMk cId="2164267904" sldId="308"/>
        </pc:sldMkLst>
      </pc:sldChg>
      <pc:sldChg chg="modSp mod">
        <pc:chgData name="Teodor Mladenov (Staff)" userId="a29c9895-7390-4923-bf0f-34063d4594b1" providerId="ADAL" clId="{3FFB60DF-6B3F-4805-9556-D8F947AA22F4}" dt="2024-05-24T16:31:26.685" v="15375" actId="14100"/>
        <pc:sldMkLst>
          <pc:docMk/>
          <pc:sldMk cId="1456341620" sldId="314"/>
        </pc:sldMkLst>
        <pc:spChg chg="mod">
          <ac:chgData name="Teodor Mladenov (Staff)" userId="a29c9895-7390-4923-bf0f-34063d4594b1" providerId="ADAL" clId="{3FFB60DF-6B3F-4805-9556-D8F947AA22F4}" dt="2024-05-24T16:31:26.685" v="15375" actId="14100"/>
          <ac:spMkLst>
            <pc:docMk/>
            <pc:sldMk cId="1456341620" sldId="314"/>
            <ac:spMk id="3" creationId="{1B35E190-59CA-4566-91FE-4C0893FED408}"/>
          </ac:spMkLst>
        </pc:spChg>
      </pc:sldChg>
      <pc:sldChg chg="modSp mod modNotesTx">
        <pc:chgData name="Teodor Mladenov (Staff)" userId="a29c9895-7390-4923-bf0f-34063d4594b1" providerId="ADAL" clId="{3FFB60DF-6B3F-4805-9556-D8F947AA22F4}" dt="2024-05-29T17:09:49.033" v="15901" actId="20577"/>
        <pc:sldMkLst>
          <pc:docMk/>
          <pc:sldMk cId="2528475697" sldId="315"/>
        </pc:sldMkLst>
        <pc:spChg chg="mod">
          <ac:chgData name="Teodor Mladenov (Staff)" userId="a29c9895-7390-4923-bf0f-34063d4594b1" providerId="ADAL" clId="{3FFB60DF-6B3F-4805-9556-D8F947AA22F4}" dt="2024-05-29T17:09:49.033" v="15901" actId="20577"/>
          <ac:spMkLst>
            <pc:docMk/>
            <pc:sldMk cId="2528475697" sldId="315"/>
            <ac:spMk id="2" creationId="{AAB3144C-7D9B-4E58-88DA-B651AF2869D2}"/>
          </ac:spMkLst>
        </pc:spChg>
        <pc:spChg chg="mod">
          <ac:chgData name="Teodor Mladenov (Staff)" userId="a29c9895-7390-4923-bf0f-34063d4594b1" providerId="ADAL" clId="{3FFB60DF-6B3F-4805-9556-D8F947AA22F4}" dt="2024-05-24T16:33:43.017" v="15409" actId="255"/>
          <ac:spMkLst>
            <pc:docMk/>
            <pc:sldMk cId="2528475697" sldId="315"/>
            <ac:spMk id="3" creationId="{3FFB6010-8AA4-4388-ACEB-E00F8795AD51}"/>
          </ac:spMkLst>
        </pc:spChg>
      </pc:sldChg>
      <pc:sldChg chg="modSp mod modNotesTx">
        <pc:chgData name="Teodor Mladenov (Staff)" userId="a29c9895-7390-4923-bf0f-34063d4594b1" providerId="ADAL" clId="{3FFB60DF-6B3F-4805-9556-D8F947AA22F4}" dt="2024-05-24T16:42:58.909" v="15584" actId="6549"/>
        <pc:sldMkLst>
          <pc:docMk/>
          <pc:sldMk cId="2559250019" sldId="316"/>
        </pc:sldMkLst>
        <pc:spChg chg="mod">
          <ac:chgData name="Teodor Mladenov (Staff)" userId="a29c9895-7390-4923-bf0f-34063d4594b1" providerId="ADAL" clId="{3FFB60DF-6B3F-4805-9556-D8F947AA22F4}" dt="2024-05-24T16:34:05.545" v="15414" actId="1076"/>
          <ac:spMkLst>
            <pc:docMk/>
            <pc:sldMk cId="2559250019" sldId="316"/>
            <ac:spMk id="2" creationId="{AAB3144C-7D9B-4E58-88DA-B651AF2869D2}"/>
          </ac:spMkLst>
        </pc:spChg>
        <pc:spChg chg="mod">
          <ac:chgData name="Teodor Mladenov (Staff)" userId="a29c9895-7390-4923-bf0f-34063d4594b1" providerId="ADAL" clId="{3FFB60DF-6B3F-4805-9556-D8F947AA22F4}" dt="2024-05-24T16:42:58.909" v="15584" actId="6549"/>
          <ac:spMkLst>
            <pc:docMk/>
            <pc:sldMk cId="2559250019" sldId="316"/>
            <ac:spMk id="3" creationId="{3FFB6010-8AA4-4388-ACEB-E00F8795AD51}"/>
          </ac:spMkLst>
        </pc:spChg>
      </pc:sldChg>
      <pc:sldChg chg="delSp modSp mod ord modNotesTx">
        <pc:chgData name="Teodor Mladenov (Staff)" userId="a29c9895-7390-4923-bf0f-34063d4594b1" providerId="ADAL" clId="{3FFB60DF-6B3F-4805-9556-D8F947AA22F4}" dt="2024-05-29T17:17:32.918" v="15977" actId="1076"/>
        <pc:sldMkLst>
          <pc:docMk/>
          <pc:sldMk cId="293221240" sldId="340"/>
        </pc:sldMkLst>
        <pc:spChg chg="mod">
          <ac:chgData name="Teodor Mladenov (Staff)" userId="a29c9895-7390-4923-bf0f-34063d4594b1" providerId="ADAL" clId="{3FFB60DF-6B3F-4805-9556-D8F947AA22F4}" dt="2024-05-29T17:17:26.024" v="15975" actId="1076"/>
          <ac:spMkLst>
            <pc:docMk/>
            <pc:sldMk cId="293221240" sldId="340"/>
            <ac:spMk id="2" creationId="{AAB3144C-7D9B-4E58-88DA-B651AF2869D2}"/>
          </ac:spMkLst>
        </pc:spChg>
        <pc:spChg chg="mod">
          <ac:chgData name="Teodor Mladenov (Staff)" userId="a29c9895-7390-4923-bf0f-34063d4594b1" providerId="ADAL" clId="{3FFB60DF-6B3F-4805-9556-D8F947AA22F4}" dt="2024-05-29T17:17:32.918" v="15977" actId="1076"/>
          <ac:spMkLst>
            <pc:docMk/>
            <pc:sldMk cId="293221240" sldId="340"/>
            <ac:spMk id="3" creationId="{3FFB6010-8AA4-4388-ACEB-E00F8795AD51}"/>
          </ac:spMkLst>
        </pc:spChg>
        <pc:picChg chg="del">
          <ac:chgData name="Teodor Mladenov (Staff)" userId="a29c9895-7390-4923-bf0f-34063d4594b1" providerId="ADAL" clId="{3FFB60DF-6B3F-4805-9556-D8F947AA22F4}" dt="2024-05-09T09:26:20.176" v="0" actId="478"/>
          <ac:picMkLst>
            <pc:docMk/>
            <pc:sldMk cId="293221240" sldId="340"/>
            <ac:picMk id="4" creationId="{00000000-0000-0000-0000-000000000000}"/>
          </ac:picMkLst>
        </pc:picChg>
      </pc:sldChg>
      <pc:sldChg chg="modSp mod modNotesTx">
        <pc:chgData name="Teodor Mladenov (Staff)" userId="a29c9895-7390-4923-bf0f-34063d4594b1" providerId="ADAL" clId="{3FFB60DF-6B3F-4805-9556-D8F947AA22F4}" dt="2024-05-29T17:21:41.689" v="15989" actId="14100"/>
        <pc:sldMkLst>
          <pc:docMk/>
          <pc:sldMk cId="699568760" sldId="341"/>
        </pc:sldMkLst>
        <pc:spChg chg="mod">
          <ac:chgData name="Teodor Mladenov (Staff)" userId="a29c9895-7390-4923-bf0f-34063d4594b1" providerId="ADAL" clId="{3FFB60DF-6B3F-4805-9556-D8F947AA22F4}" dt="2024-05-29T17:10:39.550" v="15910" actId="20577"/>
          <ac:spMkLst>
            <pc:docMk/>
            <pc:sldMk cId="699568760" sldId="341"/>
            <ac:spMk id="2" creationId="{AAB3144C-7D9B-4E58-88DA-B651AF2869D2}"/>
          </ac:spMkLst>
        </pc:spChg>
        <pc:spChg chg="mod">
          <ac:chgData name="Teodor Mladenov (Staff)" userId="a29c9895-7390-4923-bf0f-34063d4594b1" providerId="ADAL" clId="{3FFB60DF-6B3F-4805-9556-D8F947AA22F4}" dt="2024-05-29T17:21:41.689" v="15989" actId="14100"/>
          <ac:spMkLst>
            <pc:docMk/>
            <pc:sldMk cId="699568760" sldId="341"/>
            <ac:spMk id="3" creationId="{3FFB6010-8AA4-4388-ACEB-E00F8795AD51}"/>
          </ac:spMkLst>
        </pc:spChg>
      </pc:sldChg>
      <pc:sldChg chg="del">
        <pc:chgData name="Teodor Mladenov (Staff)" userId="a29c9895-7390-4923-bf0f-34063d4594b1" providerId="ADAL" clId="{3FFB60DF-6B3F-4805-9556-D8F947AA22F4}" dt="2024-05-17T17:24:13.456" v="6232" actId="47"/>
        <pc:sldMkLst>
          <pc:docMk/>
          <pc:sldMk cId="410153203" sldId="342"/>
        </pc:sldMkLst>
      </pc:sldChg>
      <pc:sldChg chg="del">
        <pc:chgData name="Teodor Mladenov (Staff)" userId="a29c9895-7390-4923-bf0f-34063d4594b1" providerId="ADAL" clId="{3FFB60DF-6B3F-4805-9556-D8F947AA22F4}" dt="2024-05-17T17:24:13.456" v="6232" actId="47"/>
        <pc:sldMkLst>
          <pc:docMk/>
          <pc:sldMk cId="856194083" sldId="343"/>
        </pc:sldMkLst>
      </pc:sldChg>
      <pc:sldChg chg="del">
        <pc:chgData name="Teodor Mladenov (Staff)" userId="a29c9895-7390-4923-bf0f-34063d4594b1" providerId="ADAL" clId="{3FFB60DF-6B3F-4805-9556-D8F947AA22F4}" dt="2024-05-17T17:24:13.456" v="6232" actId="47"/>
        <pc:sldMkLst>
          <pc:docMk/>
          <pc:sldMk cId="3130090154" sldId="344"/>
        </pc:sldMkLst>
      </pc:sldChg>
      <pc:sldChg chg="del">
        <pc:chgData name="Teodor Mladenov (Staff)" userId="a29c9895-7390-4923-bf0f-34063d4594b1" providerId="ADAL" clId="{3FFB60DF-6B3F-4805-9556-D8F947AA22F4}" dt="2024-05-17T17:24:13.456" v="6232" actId="47"/>
        <pc:sldMkLst>
          <pc:docMk/>
          <pc:sldMk cId="2581311230" sldId="345"/>
        </pc:sldMkLst>
      </pc:sldChg>
      <pc:sldChg chg="del">
        <pc:chgData name="Teodor Mladenov (Staff)" userId="a29c9895-7390-4923-bf0f-34063d4594b1" providerId="ADAL" clId="{3FFB60DF-6B3F-4805-9556-D8F947AA22F4}" dt="2024-05-17T17:24:13.456" v="6232" actId="47"/>
        <pc:sldMkLst>
          <pc:docMk/>
          <pc:sldMk cId="3784856325" sldId="346"/>
        </pc:sldMkLst>
      </pc:sldChg>
      <pc:sldChg chg="del">
        <pc:chgData name="Teodor Mladenov (Staff)" userId="a29c9895-7390-4923-bf0f-34063d4594b1" providerId="ADAL" clId="{3FFB60DF-6B3F-4805-9556-D8F947AA22F4}" dt="2024-05-17T17:24:13.456" v="6232" actId="47"/>
        <pc:sldMkLst>
          <pc:docMk/>
          <pc:sldMk cId="2519720102" sldId="347"/>
        </pc:sldMkLst>
      </pc:sldChg>
      <pc:sldChg chg="del">
        <pc:chgData name="Teodor Mladenov (Staff)" userId="a29c9895-7390-4923-bf0f-34063d4594b1" providerId="ADAL" clId="{3FFB60DF-6B3F-4805-9556-D8F947AA22F4}" dt="2024-05-17T17:24:13.456" v="6232" actId="47"/>
        <pc:sldMkLst>
          <pc:docMk/>
          <pc:sldMk cId="845228924" sldId="349"/>
        </pc:sldMkLst>
      </pc:sldChg>
      <pc:sldChg chg="del">
        <pc:chgData name="Teodor Mladenov (Staff)" userId="a29c9895-7390-4923-bf0f-34063d4594b1" providerId="ADAL" clId="{3FFB60DF-6B3F-4805-9556-D8F947AA22F4}" dt="2024-05-17T17:24:13.456" v="6232" actId="47"/>
        <pc:sldMkLst>
          <pc:docMk/>
          <pc:sldMk cId="1601586535" sldId="350"/>
        </pc:sldMkLst>
      </pc:sldChg>
      <pc:sldChg chg="del">
        <pc:chgData name="Teodor Mladenov (Staff)" userId="a29c9895-7390-4923-bf0f-34063d4594b1" providerId="ADAL" clId="{3FFB60DF-6B3F-4805-9556-D8F947AA22F4}" dt="2024-05-17T17:24:13.456" v="6232" actId="47"/>
        <pc:sldMkLst>
          <pc:docMk/>
          <pc:sldMk cId="1570689134" sldId="351"/>
        </pc:sldMkLst>
      </pc:sldChg>
      <pc:sldChg chg="del">
        <pc:chgData name="Teodor Mladenov (Staff)" userId="a29c9895-7390-4923-bf0f-34063d4594b1" providerId="ADAL" clId="{3FFB60DF-6B3F-4805-9556-D8F947AA22F4}" dt="2024-05-17T17:24:13.456" v="6232" actId="47"/>
        <pc:sldMkLst>
          <pc:docMk/>
          <pc:sldMk cId="1059268346" sldId="352"/>
        </pc:sldMkLst>
      </pc:sldChg>
      <pc:sldChg chg="del">
        <pc:chgData name="Teodor Mladenov (Staff)" userId="a29c9895-7390-4923-bf0f-34063d4594b1" providerId="ADAL" clId="{3FFB60DF-6B3F-4805-9556-D8F947AA22F4}" dt="2024-05-17T17:24:13.456" v="6232" actId="47"/>
        <pc:sldMkLst>
          <pc:docMk/>
          <pc:sldMk cId="2085648389" sldId="353"/>
        </pc:sldMkLst>
      </pc:sldChg>
      <pc:sldChg chg="del">
        <pc:chgData name="Teodor Mladenov (Staff)" userId="a29c9895-7390-4923-bf0f-34063d4594b1" providerId="ADAL" clId="{3FFB60DF-6B3F-4805-9556-D8F947AA22F4}" dt="2024-05-17T17:24:13.456" v="6232" actId="47"/>
        <pc:sldMkLst>
          <pc:docMk/>
          <pc:sldMk cId="1815041902" sldId="354"/>
        </pc:sldMkLst>
      </pc:sldChg>
      <pc:sldChg chg="del">
        <pc:chgData name="Teodor Mladenov (Staff)" userId="a29c9895-7390-4923-bf0f-34063d4594b1" providerId="ADAL" clId="{3FFB60DF-6B3F-4805-9556-D8F947AA22F4}" dt="2024-05-17T17:24:13.456" v="6232" actId="47"/>
        <pc:sldMkLst>
          <pc:docMk/>
          <pc:sldMk cId="3976747675" sldId="355"/>
        </pc:sldMkLst>
      </pc:sldChg>
      <pc:sldChg chg="del">
        <pc:chgData name="Teodor Mladenov (Staff)" userId="a29c9895-7390-4923-bf0f-34063d4594b1" providerId="ADAL" clId="{3FFB60DF-6B3F-4805-9556-D8F947AA22F4}" dt="2024-05-17T17:24:13.456" v="6232" actId="47"/>
        <pc:sldMkLst>
          <pc:docMk/>
          <pc:sldMk cId="2079606977" sldId="356"/>
        </pc:sldMkLst>
      </pc:sldChg>
      <pc:sldChg chg="del">
        <pc:chgData name="Teodor Mladenov (Staff)" userId="a29c9895-7390-4923-bf0f-34063d4594b1" providerId="ADAL" clId="{3FFB60DF-6B3F-4805-9556-D8F947AA22F4}" dt="2024-05-17T17:24:13.456" v="6232" actId="47"/>
        <pc:sldMkLst>
          <pc:docMk/>
          <pc:sldMk cId="3000981214" sldId="357"/>
        </pc:sldMkLst>
      </pc:sldChg>
      <pc:sldChg chg="del">
        <pc:chgData name="Teodor Mladenov (Staff)" userId="a29c9895-7390-4923-bf0f-34063d4594b1" providerId="ADAL" clId="{3FFB60DF-6B3F-4805-9556-D8F947AA22F4}" dt="2024-05-17T17:24:13.456" v="6232" actId="47"/>
        <pc:sldMkLst>
          <pc:docMk/>
          <pc:sldMk cId="2361348532" sldId="358"/>
        </pc:sldMkLst>
      </pc:sldChg>
      <pc:sldChg chg="del">
        <pc:chgData name="Teodor Mladenov (Staff)" userId="a29c9895-7390-4923-bf0f-34063d4594b1" providerId="ADAL" clId="{3FFB60DF-6B3F-4805-9556-D8F947AA22F4}" dt="2024-05-17T17:24:13.456" v="6232" actId="47"/>
        <pc:sldMkLst>
          <pc:docMk/>
          <pc:sldMk cId="4066403304" sldId="359"/>
        </pc:sldMkLst>
      </pc:sldChg>
      <pc:sldChg chg="del">
        <pc:chgData name="Teodor Mladenov (Staff)" userId="a29c9895-7390-4923-bf0f-34063d4594b1" providerId="ADAL" clId="{3FFB60DF-6B3F-4805-9556-D8F947AA22F4}" dt="2024-05-17T17:24:13.456" v="6232" actId="47"/>
        <pc:sldMkLst>
          <pc:docMk/>
          <pc:sldMk cId="438989082" sldId="360"/>
        </pc:sldMkLst>
      </pc:sldChg>
      <pc:sldChg chg="del">
        <pc:chgData name="Teodor Mladenov (Staff)" userId="a29c9895-7390-4923-bf0f-34063d4594b1" providerId="ADAL" clId="{3FFB60DF-6B3F-4805-9556-D8F947AA22F4}" dt="2024-05-17T17:24:13.456" v="6232" actId="47"/>
        <pc:sldMkLst>
          <pc:docMk/>
          <pc:sldMk cId="623974832" sldId="361"/>
        </pc:sldMkLst>
      </pc:sldChg>
      <pc:sldChg chg="del">
        <pc:chgData name="Teodor Mladenov (Staff)" userId="a29c9895-7390-4923-bf0f-34063d4594b1" providerId="ADAL" clId="{3FFB60DF-6B3F-4805-9556-D8F947AA22F4}" dt="2024-05-17T17:24:13.456" v="6232" actId="47"/>
        <pc:sldMkLst>
          <pc:docMk/>
          <pc:sldMk cId="1583063455" sldId="362"/>
        </pc:sldMkLst>
      </pc:sldChg>
      <pc:sldChg chg="del">
        <pc:chgData name="Teodor Mladenov (Staff)" userId="a29c9895-7390-4923-bf0f-34063d4594b1" providerId="ADAL" clId="{3FFB60DF-6B3F-4805-9556-D8F947AA22F4}" dt="2024-05-17T17:24:13.456" v="6232" actId="47"/>
        <pc:sldMkLst>
          <pc:docMk/>
          <pc:sldMk cId="77669644" sldId="363"/>
        </pc:sldMkLst>
      </pc:sldChg>
      <pc:sldChg chg="del">
        <pc:chgData name="Teodor Mladenov (Staff)" userId="a29c9895-7390-4923-bf0f-34063d4594b1" providerId="ADAL" clId="{3FFB60DF-6B3F-4805-9556-D8F947AA22F4}" dt="2024-05-17T17:24:13.456" v="6232" actId="47"/>
        <pc:sldMkLst>
          <pc:docMk/>
          <pc:sldMk cId="3940825282" sldId="364"/>
        </pc:sldMkLst>
      </pc:sldChg>
      <pc:sldChg chg="modSp mod">
        <pc:chgData name="Teodor Mladenov (Staff)" userId="a29c9895-7390-4923-bf0f-34063d4594b1" providerId="ADAL" clId="{3FFB60DF-6B3F-4805-9556-D8F947AA22F4}" dt="2024-05-24T16:39:31.615" v="15565" actId="14100"/>
        <pc:sldMkLst>
          <pc:docMk/>
          <pc:sldMk cId="3972661204" sldId="365"/>
        </pc:sldMkLst>
        <pc:spChg chg="mod">
          <ac:chgData name="Teodor Mladenov (Staff)" userId="a29c9895-7390-4923-bf0f-34063d4594b1" providerId="ADAL" clId="{3FFB60DF-6B3F-4805-9556-D8F947AA22F4}" dt="2024-05-24T16:39:23.203" v="15563" actId="14100"/>
          <ac:spMkLst>
            <pc:docMk/>
            <pc:sldMk cId="3972661204" sldId="365"/>
            <ac:spMk id="2" creationId="{AAB3144C-7D9B-4E58-88DA-B651AF2869D2}"/>
          </ac:spMkLst>
        </pc:spChg>
        <pc:spChg chg="mod">
          <ac:chgData name="Teodor Mladenov (Staff)" userId="a29c9895-7390-4923-bf0f-34063d4594b1" providerId="ADAL" clId="{3FFB60DF-6B3F-4805-9556-D8F947AA22F4}" dt="2024-05-24T16:39:31.615" v="15565" actId="14100"/>
          <ac:spMkLst>
            <pc:docMk/>
            <pc:sldMk cId="3972661204" sldId="365"/>
            <ac:spMk id="3" creationId="{3FFB6010-8AA4-4388-ACEB-E00F8795AD51}"/>
          </ac:spMkLst>
        </pc:spChg>
      </pc:sldChg>
      <pc:sldChg chg="modSp add mod modNotesTx">
        <pc:chgData name="Teodor Mladenov (Staff)" userId="a29c9895-7390-4923-bf0f-34063d4594b1" providerId="ADAL" clId="{3FFB60DF-6B3F-4805-9556-D8F947AA22F4}" dt="2024-05-24T16:32:34.800" v="15384" actId="20577"/>
        <pc:sldMkLst>
          <pc:docMk/>
          <pc:sldMk cId="3925088671" sldId="366"/>
        </pc:sldMkLst>
        <pc:spChg chg="mod">
          <ac:chgData name="Teodor Mladenov (Staff)" userId="a29c9895-7390-4923-bf0f-34063d4594b1" providerId="ADAL" clId="{3FFB60DF-6B3F-4805-9556-D8F947AA22F4}" dt="2024-05-24T16:32:34.800" v="15384" actId="20577"/>
          <ac:spMkLst>
            <pc:docMk/>
            <pc:sldMk cId="3925088671" sldId="366"/>
            <ac:spMk id="2" creationId="{AAB3144C-7D9B-4E58-88DA-B651AF2869D2}"/>
          </ac:spMkLst>
        </pc:spChg>
        <pc:spChg chg="mod">
          <ac:chgData name="Teodor Mladenov (Staff)" userId="a29c9895-7390-4923-bf0f-34063d4594b1" providerId="ADAL" clId="{3FFB60DF-6B3F-4805-9556-D8F947AA22F4}" dt="2024-05-24T15:45:31.538" v="14781" actId="14100"/>
          <ac:spMkLst>
            <pc:docMk/>
            <pc:sldMk cId="3925088671" sldId="366"/>
            <ac:spMk id="3" creationId="{3FFB6010-8AA4-4388-ACEB-E00F8795AD51}"/>
          </ac:spMkLst>
        </pc:spChg>
      </pc:sldChg>
      <pc:sldChg chg="modSp add del mod">
        <pc:chgData name="Teodor Mladenov (Staff)" userId="a29c9895-7390-4923-bf0f-34063d4594b1" providerId="ADAL" clId="{3FFB60DF-6B3F-4805-9556-D8F947AA22F4}" dt="2024-05-24T15:45:52.060" v="14782" actId="47"/>
        <pc:sldMkLst>
          <pc:docMk/>
          <pc:sldMk cId="530027891" sldId="367"/>
        </pc:sldMkLst>
        <pc:spChg chg="mod">
          <ac:chgData name="Teodor Mladenov (Staff)" userId="a29c9895-7390-4923-bf0f-34063d4594b1" providerId="ADAL" clId="{3FFB60DF-6B3F-4805-9556-D8F947AA22F4}" dt="2024-05-24T15:28:03.615" v="14524" actId="255"/>
          <ac:spMkLst>
            <pc:docMk/>
            <pc:sldMk cId="530027891" sldId="367"/>
            <ac:spMk id="2" creationId="{AAB3144C-7D9B-4E58-88DA-B651AF2869D2}"/>
          </ac:spMkLst>
        </pc:spChg>
      </pc:sldChg>
      <pc:sldChg chg="modSp add mod modNotesTx">
        <pc:chgData name="Teodor Mladenov (Staff)" userId="a29c9895-7390-4923-bf0f-34063d4594b1" providerId="ADAL" clId="{3FFB60DF-6B3F-4805-9556-D8F947AA22F4}" dt="2024-05-24T16:33:04.521" v="15397" actId="20577"/>
        <pc:sldMkLst>
          <pc:docMk/>
          <pc:sldMk cId="2355463206" sldId="368"/>
        </pc:sldMkLst>
        <pc:spChg chg="mod">
          <ac:chgData name="Teodor Mladenov (Staff)" userId="a29c9895-7390-4923-bf0f-34063d4594b1" providerId="ADAL" clId="{3FFB60DF-6B3F-4805-9556-D8F947AA22F4}" dt="2024-05-24T16:33:04.521" v="15397" actId="20577"/>
          <ac:spMkLst>
            <pc:docMk/>
            <pc:sldMk cId="2355463206" sldId="368"/>
            <ac:spMk id="2" creationId="{AAB3144C-7D9B-4E58-88DA-B651AF2869D2}"/>
          </ac:spMkLst>
        </pc:spChg>
        <pc:spChg chg="mod">
          <ac:chgData name="Teodor Mladenov (Staff)" userId="a29c9895-7390-4923-bf0f-34063d4594b1" providerId="ADAL" clId="{3FFB60DF-6B3F-4805-9556-D8F947AA22F4}" dt="2024-05-24T15:55:55.179" v="14918" actId="255"/>
          <ac:spMkLst>
            <pc:docMk/>
            <pc:sldMk cId="2355463206" sldId="368"/>
            <ac:spMk id="3" creationId="{3FFB6010-8AA4-4388-ACEB-E00F8795AD51}"/>
          </ac:spMkLst>
        </pc:spChg>
      </pc:sldChg>
      <pc:sldChg chg="modSp add mod modNotesTx">
        <pc:chgData name="Teodor Mladenov (Staff)" userId="a29c9895-7390-4923-bf0f-34063d4594b1" providerId="ADAL" clId="{3FFB60DF-6B3F-4805-9556-D8F947AA22F4}" dt="2024-05-24T16:40:26.974" v="15572" actId="14100"/>
        <pc:sldMkLst>
          <pc:docMk/>
          <pc:sldMk cId="1451942552" sldId="369"/>
        </pc:sldMkLst>
        <pc:spChg chg="mod">
          <ac:chgData name="Teodor Mladenov (Staff)" userId="a29c9895-7390-4923-bf0f-34063d4594b1" providerId="ADAL" clId="{3FFB60DF-6B3F-4805-9556-D8F947AA22F4}" dt="2024-05-24T16:32:41.577" v="15386" actId="20577"/>
          <ac:spMkLst>
            <pc:docMk/>
            <pc:sldMk cId="1451942552" sldId="369"/>
            <ac:spMk id="2" creationId="{AAB3144C-7D9B-4E58-88DA-B651AF2869D2}"/>
          </ac:spMkLst>
        </pc:spChg>
        <pc:spChg chg="mod">
          <ac:chgData name="Teodor Mladenov (Staff)" userId="a29c9895-7390-4923-bf0f-34063d4594b1" providerId="ADAL" clId="{3FFB60DF-6B3F-4805-9556-D8F947AA22F4}" dt="2024-05-24T16:40:26.974" v="15572" actId="14100"/>
          <ac:spMkLst>
            <pc:docMk/>
            <pc:sldMk cId="1451942552" sldId="369"/>
            <ac:spMk id="3" creationId="{3FFB6010-8AA4-4388-ACEB-E00F8795AD51}"/>
          </ac:spMkLst>
        </pc:spChg>
      </pc:sldChg>
      <pc:sldChg chg="modSp add del mod">
        <pc:chgData name="Teodor Mladenov (Staff)" userId="a29c9895-7390-4923-bf0f-34063d4594b1" providerId="ADAL" clId="{3FFB60DF-6B3F-4805-9556-D8F947AA22F4}" dt="2024-05-24T16:14:27.763" v="15174" actId="47"/>
        <pc:sldMkLst>
          <pc:docMk/>
          <pc:sldMk cId="3030241013" sldId="370"/>
        </pc:sldMkLst>
        <pc:spChg chg="mod">
          <ac:chgData name="Teodor Mladenov (Staff)" userId="a29c9895-7390-4923-bf0f-34063d4594b1" providerId="ADAL" clId="{3FFB60DF-6B3F-4805-9556-D8F947AA22F4}" dt="2024-05-24T15:29:29.630" v="14538" actId="255"/>
          <ac:spMkLst>
            <pc:docMk/>
            <pc:sldMk cId="3030241013" sldId="370"/>
            <ac:spMk id="2" creationId="{AAB3144C-7D9B-4E58-88DA-B651AF2869D2}"/>
          </ac:spMkLst>
        </pc:spChg>
        <pc:spChg chg="mod">
          <ac:chgData name="Teodor Mladenov (Staff)" userId="a29c9895-7390-4923-bf0f-34063d4594b1" providerId="ADAL" clId="{3FFB60DF-6B3F-4805-9556-D8F947AA22F4}" dt="2024-05-17T17:51:14.176" v="6818" actId="313"/>
          <ac:spMkLst>
            <pc:docMk/>
            <pc:sldMk cId="3030241013" sldId="370"/>
            <ac:spMk id="3" creationId="{3FFB6010-8AA4-4388-ACEB-E00F8795AD51}"/>
          </ac:spMkLst>
        </pc:spChg>
      </pc:sldChg>
      <pc:sldChg chg="modSp add mod modNotesTx">
        <pc:chgData name="Teodor Mladenov (Staff)" userId="a29c9895-7390-4923-bf0f-34063d4594b1" providerId="ADAL" clId="{3FFB60DF-6B3F-4805-9556-D8F947AA22F4}" dt="2024-05-29T17:01:56.041" v="15773" actId="313"/>
        <pc:sldMkLst>
          <pc:docMk/>
          <pc:sldMk cId="559806025" sldId="371"/>
        </pc:sldMkLst>
        <pc:spChg chg="mod">
          <ac:chgData name="Teodor Mladenov (Staff)" userId="a29c9895-7390-4923-bf0f-34063d4594b1" providerId="ADAL" clId="{3FFB60DF-6B3F-4805-9556-D8F947AA22F4}" dt="2024-05-24T16:35:03.655" v="15489" actId="1076"/>
          <ac:spMkLst>
            <pc:docMk/>
            <pc:sldMk cId="559806025" sldId="371"/>
            <ac:spMk id="2" creationId="{AAB3144C-7D9B-4E58-88DA-B651AF2869D2}"/>
          </ac:spMkLst>
        </pc:spChg>
        <pc:spChg chg="mod">
          <ac:chgData name="Teodor Mladenov (Staff)" userId="a29c9895-7390-4923-bf0f-34063d4594b1" providerId="ADAL" clId="{3FFB60DF-6B3F-4805-9556-D8F947AA22F4}" dt="2024-05-29T17:01:56.041" v="15773" actId="313"/>
          <ac:spMkLst>
            <pc:docMk/>
            <pc:sldMk cId="559806025" sldId="371"/>
            <ac:spMk id="3" creationId="{3FFB6010-8AA4-4388-ACEB-E00F8795AD51}"/>
          </ac:spMkLst>
        </pc:spChg>
      </pc:sldChg>
      <pc:sldChg chg="modSp add mod modNotesTx">
        <pc:chgData name="Teodor Mladenov (Staff)" userId="a29c9895-7390-4923-bf0f-34063d4594b1" providerId="ADAL" clId="{3FFB60DF-6B3F-4805-9556-D8F947AA22F4}" dt="2024-05-29T17:12:53.769" v="15956" actId="14100"/>
        <pc:sldMkLst>
          <pc:docMk/>
          <pc:sldMk cId="3672933505" sldId="372"/>
        </pc:sldMkLst>
        <pc:spChg chg="mod">
          <ac:chgData name="Teodor Mladenov (Staff)" userId="a29c9895-7390-4923-bf0f-34063d4594b1" providerId="ADAL" clId="{3FFB60DF-6B3F-4805-9556-D8F947AA22F4}" dt="2024-05-29T17:10:34.545" v="15907" actId="20577"/>
          <ac:spMkLst>
            <pc:docMk/>
            <pc:sldMk cId="3672933505" sldId="372"/>
            <ac:spMk id="2" creationId="{AAB3144C-7D9B-4E58-88DA-B651AF2869D2}"/>
          </ac:spMkLst>
        </pc:spChg>
        <pc:spChg chg="mod">
          <ac:chgData name="Teodor Mladenov (Staff)" userId="a29c9895-7390-4923-bf0f-34063d4594b1" providerId="ADAL" clId="{3FFB60DF-6B3F-4805-9556-D8F947AA22F4}" dt="2024-05-29T17:12:53.769" v="15956" actId="14100"/>
          <ac:spMkLst>
            <pc:docMk/>
            <pc:sldMk cId="3672933505" sldId="372"/>
            <ac:spMk id="3" creationId="{3FFB6010-8AA4-4388-ACEB-E00F8795AD51}"/>
          </ac:spMkLst>
        </pc:spChg>
      </pc:sldChg>
      <pc:sldChg chg="modSp add mod modNotesTx">
        <pc:chgData name="Teodor Mladenov (Staff)" userId="a29c9895-7390-4923-bf0f-34063d4594b1" providerId="ADAL" clId="{3FFB60DF-6B3F-4805-9556-D8F947AA22F4}" dt="2024-05-24T16:43:22.983" v="15588" actId="6549"/>
        <pc:sldMkLst>
          <pc:docMk/>
          <pc:sldMk cId="691041873" sldId="373"/>
        </pc:sldMkLst>
        <pc:spChg chg="mod">
          <ac:chgData name="Teodor Mladenov (Staff)" userId="a29c9895-7390-4923-bf0f-34063d4594b1" providerId="ADAL" clId="{3FFB60DF-6B3F-4805-9556-D8F947AA22F4}" dt="2024-05-24T16:34:16.704" v="15419" actId="1076"/>
          <ac:spMkLst>
            <pc:docMk/>
            <pc:sldMk cId="691041873" sldId="373"/>
            <ac:spMk id="2" creationId="{AAB3144C-7D9B-4E58-88DA-B651AF2869D2}"/>
          </ac:spMkLst>
        </pc:spChg>
        <pc:spChg chg="mod">
          <ac:chgData name="Teodor Mladenov (Staff)" userId="a29c9895-7390-4923-bf0f-34063d4594b1" providerId="ADAL" clId="{3FFB60DF-6B3F-4805-9556-D8F947AA22F4}" dt="2024-05-24T16:43:22.983" v="15588" actId="6549"/>
          <ac:spMkLst>
            <pc:docMk/>
            <pc:sldMk cId="691041873" sldId="373"/>
            <ac:spMk id="3" creationId="{3FFB6010-8AA4-4388-ACEB-E00F8795AD51}"/>
          </ac:spMkLst>
        </pc:spChg>
      </pc:sldChg>
      <pc:sldChg chg="new del">
        <pc:chgData name="Teodor Mladenov (Staff)" userId="a29c9895-7390-4923-bf0f-34063d4594b1" providerId="ADAL" clId="{3FFB60DF-6B3F-4805-9556-D8F947AA22F4}" dt="2024-05-22T09:58:45.951" v="13412" actId="47"/>
        <pc:sldMkLst>
          <pc:docMk/>
          <pc:sldMk cId="2669186445" sldId="374"/>
        </pc:sldMkLst>
      </pc:sldChg>
      <pc:sldChg chg="modSp add mod modNotesTx">
        <pc:chgData name="Teodor Mladenov (Staff)" userId="a29c9895-7390-4923-bf0f-34063d4594b1" providerId="ADAL" clId="{3FFB60DF-6B3F-4805-9556-D8F947AA22F4}" dt="2024-05-29T17:07:22.910" v="15826" actId="20577"/>
        <pc:sldMkLst>
          <pc:docMk/>
          <pc:sldMk cId="3165078518" sldId="374"/>
        </pc:sldMkLst>
        <pc:spChg chg="mod">
          <ac:chgData name="Teodor Mladenov (Staff)" userId="a29c9895-7390-4923-bf0f-34063d4594b1" providerId="ADAL" clId="{3FFB60DF-6B3F-4805-9556-D8F947AA22F4}" dt="2024-05-24T16:33:17.258" v="15403" actId="14100"/>
          <ac:spMkLst>
            <pc:docMk/>
            <pc:sldMk cId="3165078518" sldId="374"/>
            <ac:spMk id="2" creationId="{AAB3144C-7D9B-4E58-88DA-B651AF2869D2}"/>
          </ac:spMkLst>
        </pc:spChg>
        <pc:spChg chg="mod">
          <ac:chgData name="Teodor Mladenov (Staff)" userId="a29c9895-7390-4923-bf0f-34063d4594b1" providerId="ADAL" clId="{3FFB60DF-6B3F-4805-9556-D8F947AA22F4}" dt="2024-05-29T17:07:22.910" v="15826" actId="20577"/>
          <ac:spMkLst>
            <pc:docMk/>
            <pc:sldMk cId="3165078518" sldId="374"/>
            <ac:spMk id="3" creationId="{3FFB6010-8AA4-4388-ACEB-E00F8795AD51}"/>
          </ac:spMkLst>
        </pc:spChg>
      </pc:sldChg>
      <pc:sldChg chg="modSp add mod">
        <pc:chgData name="Teodor Mladenov (Staff)" userId="a29c9895-7390-4923-bf0f-34063d4594b1" providerId="ADAL" clId="{3FFB60DF-6B3F-4805-9556-D8F947AA22F4}" dt="2024-05-29T17:21:00.200" v="15978" actId="255"/>
        <pc:sldMkLst>
          <pc:docMk/>
          <pc:sldMk cId="3148665483" sldId="375"/>
        </pc:sldMkLst>
        <pc:spChg chg="mod">
          <ac:chgData name="Teodor Mladenov (Staff)" userId="a29c9895-7390-4923-bf0f-34063d4594b1" providerId="ADAL" clId="{3FFB60DF-6B3F-4805-9556-D8F947AA22F4}" dt="2024-05-29T17:02:33.615" v="15785" actId="14100"/>
          <ac:spMkLst>
            <pc:docMk/>
            <pc:sldMk cId="3148665483" sldId="375"/>
            <ac:spMk id="2" creationId="{AAB3144C-7D9B-4E58-88DA-B651AF2869D2}"/>
          </ac:spMkLst>
        </pc:spChg>
        <pc:spChg chg="mod">
          <ac:chgData name="Teodor Mladenov (Staff)" userId="a29c9895-7390-4923-bf0f-34063d4594b1" providerId="ADAL" clId="{3FFB60DF-6B3F-4805-9556-D8F947AA22F4}" dt="2024-05-29T17:21:00.200" v="15978" actId="255"/>
          <ac:spMkLst>
            <pc:docMk/>
            <pc:sldMk cId="3148665483" sldId="375"/>
            <ac:spMk id="3" creationId="{3FFB6010-8AA4-4388-ACEB-E00F8795AD51}"/>
          </ac:spMkLst>
        </pc:spChg>
      </pc:sldChg>
    </pc:docChg>
  </pc:docChgLst>
  <pc:docChgLst>
    <pc:chgData name="Teodor Mladenov (Staff)" userId="a29c9895-7390-4923-bf0f-34063d4594b1" providerId="ADAL" clId="{F9580393-EE57-4742-A78B-39064A1F4646}"/>
    <pc:docChg chg="custSel modSld">
      <pc:chgData name="Teodor Mladenov (Staff)" userId="a29c9895-7390-4923-bf0f-34063d4594b1" providerId="ADAL" clId="{F9580393-EE57-4742-A78B-39064A1F4646}" dt="2024-07-18T10:24:49.975" v="51" actId="20577"/>
      <pc:docMkLst>
        <pc:docMk/>
      </pc:docMkLst>
      <pc:sldChg chg="modSp mod">
        <pc:chgData name="Teodor Mladenov (Staff)" userId="a29c9895-7390-4923-bf0f-34063d4594b1" providerId="ADAL" clId="{F9580393-EE57-4742-A78B-39064A1F4646}" dt="2024-07-18T07:43:04.951" v="0" actId="20577"/>
        <pc:sldMkLst>
          <pc:docMk/>
          <pc:sldMk cId="3972661204" sldId="365"/>
        </pc:sldMkLst>
        <pc:spChg chg="mod">
          <ac:chgData name="Teodor Mladenov (Staff)" userId="a29c9895-7390-4923-bf0f-34063d4594b1" providerId="ADAL" clId="{F9580393-EE57-4742-A78B-39064A1F4646}" dt="2024-07-18T07:43:04.951" v="0" actId="20577"/>
          <ac:spMkLst>
            <pc:docMk/>
            <pc:sldMk cId="3972661204" sldId="365"/>
            <ac:spMk id="2" creationId="{AAB3144C-7D9B-4E58-88DA-B651AF2869D2}"/>
          </ac:spMkLst>
        </pc:spChg>
      </pc:sldChg>
      <pc:sldChg chg="modSp mod">
        <pc:chgData name="Teodor Mladenov (Staff)" userId="a29c9895-7390-4923-bf0f-34063d4594b1" providerId="ADAL" clId="{F9580393-EE57-4742-A78B-39064A1F4646}" dt="2024-07-18T09:13:30.103" v="10" actId="6549"/>
        <pc:sldMkLst>
          <pc:docMk/>
          <pc:sldMk cId="559806025" sldId="371"/>
        </pc:sldMkLst>
        <pc:spChg chg="mod">
          <ac:chgData name="Teodor Mladenov (Staff)" userId="a29c9895-7390-4923-bf0f-34063d4594b1" providerId="ADAL" clId="{F9580393-EE57-4742-A78B-39064A1F4646}" dt="2024-07-18T09:13:30.103" v="10" actId="6549"/>
          <ac:spMkLst>
            <pc:docMk/>
            <pc:sldMk cId="559806025" sldId="371"/>
            <ac:spMk id="3" creationId="{3FFB6010-8AA4-4388-ACEB-E00F8795AD51}"/>
          </ac:spMkLst>
        </pc:spChg>
      </pc:sldChg>
      <pc:sldChg chg="modSp mod">
        <pc:chgData name="Teodor Mladenov (Staff)" userId="a29c9895-7390-4923-bf0f-34063d4594b1" providerId="ADAL" clId="{F9580393-EE57-4742-A78B-39064A1F4646}" dt="2024-07-18T09:47:53.139" v="12" actId="255"/>
        <pc:sldMkLst>
          <pc:docMk/>
          <pc:sldMk cId="3672933505" sldId="372"/>
        </pc:sldMkLst>
        <pc:spChg chg="mod">
          <ac:chgData name="Teodor Mladenov (Staff)" userId="a29c9895-7390-4923-bf0f-34063d4594b1" providerId="ADAL" clId="{F9580393-EE57-4742-A78B-39064A1F4646}" dt="2024-07-18T09:47:53.139" v="12" actId="255"/>
          <ac:spMkLst>
            <pc:docMk/>
            <pc:sldMk cId="3672933505" sldId="372"/>
            <ac:spMk id="3" creationId="{3FFB6010-8AA4-4388-ACEB-E00F8795AD51}"/>
          </ac:spMkLst>
        </pc:spChg>
      </pc:sldChg>
      <pc:sldChg chg="modSp mod">
        <pc:chgData name="Teodor Mladenov (Staff)" userId="a29c9895-7390-4923-bf0f-34063d4594b1" providerId="ADAL" clId="{F9580393-EE57-4742-A78B-39064A1F4646}" dt="2024-07-18T10:24:49.975" v="51" actId="20577"/>
        <pc:sldMkLst>
          <pc:docMk/>
          <pc:sldMk cId="1686547526" sldId="376"/>
        </pc:sldMkLst>
        <pc:spChg chg="mod">
          <ac:chgData name="Teodor Mladenov (Staff)" userId="a29c9895-7390-4923-bf0f-34063d4594b1" providerId="ADAL" clId="{F9580393-EE57-4742-A78B-39064A1F4646}" dt="2024-07-18T10:24:49.975" v="51" actId="20577"/>
          <ac:spMkLst>
            <pc:docMk/>
            <pc:sldMk cId="1686547526" sldId="376"/>
            <ac:spMk id="2" creationId="{AAB3144C-7D9B-4E58-88DA-B651AF2869D2}"/>
          </ac:spMkLst>
        </pc:spChg>
        <pc:spChg chg="mod">
          <ac:chgData name="Teodor Mladenov (Staff)" userId="a29c9895-7390-4923-bf0f-34063d4594b1" providerId="ADAL" clId="{F9580393-EE57-4742-A78B-39064A1F4646}" dt="2024-07-18T10:24:19.436" v="27" actId="20577"/>
          <ac:spMkLst>
            <pc:docMk/>
            <pc:sldMk cId="1686547526" sldId="376"/>
            <ac:spMk id="3" creationId="{3FFB6010-8AA4-4388-ACEB-E00F8795AD5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25619-C25D-42B9-8FE2-9E6EF25C7181}" type="datetimeFigureOut">
              <a:rPr lang="en-US" smtClean="0"/>
              <a:t>7/18/2024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9B37C-9596-40B4-82C3-DD0C7A92A479}" type="slidenum">
              <a:rPr lang="en-US" smtClean="0"/>
              <a:t>‹#›</a:t>
            </a:fld>
            <a:endParaRPr lang="en-US"/>
          </a:p>
        </p:txBody>
      </p:sp>
    </p:spTree>
    <p:extLst>
      <p:ext uri="{BB962C8B-B14F-4D97-AF65-F5344CB8AC3E}">
        <p14:creationId xmlns:p14="http://schemas.microsoft.com/office/powerpoint/2010/main" val="4142853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45B9B37C-9596-40B4-82C3-DD0C7A92A479}" type="slidenum">
              <a:rPr lang="en-US" smtClean="0"/>
              <a:t>3</a:t>
            </a:fld>
            <a:endParaRPr lang="en-US"/>
          </a:p>
        </p:txBody>
      </p:sp>
    </p:spTree>
    <p:extLst>
      <p:ext uri="{BB962C8B-B14F-4D97-AF65-F5344CB8AC3E}">
        <p14:creationId xmlns:p14="http://schemas.microsoft.com/office/powerpoint/2010/main" val="940718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12</a:t>
            </a:fld>
            <a:endParaRPr lang="en-US"/>
          </a:p>
        </p:txBody>
      </p:sp>
    </p:spTree>
    <p:extLst>
      <p:ext uri="{BB962C8B-B14F-4D97-AF65-F5344CB8AC3E}">
        <p14:creationId xmlns:p14="http://schemas.microsoft.com/office/powerpoint/2010/main" val="1677950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13</a:t>
            </a:fld>
            <a:endParaRPr lang="en-US"/>
          </a:p>
        </p:txBody>
      </p:sp>
    </p:spTree>
    <p:extLst>
      <p:ext uri="{BB962C8B-B14F-4D97-AF65-F5344CB8AC3E}">
        <p14:creationId xmlns:p14="http://schemas.microsoft.com/office/powerpoint/2010/main" val="602291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14</a:t>
            </a:fld>
            <a:endParaRPr lang="en-US"/>
          </a:p>
        </p:txBody>
      </p:sp>
    </p:spTree>
    <p:extLst>
      <p:ext uri="{BB962C8B-B14F-4D97-AF65-F5344CB8AC3E}">
        <p14:creationId xmlns:p14="http://schemas.microsoft.com/office/powerpoint/2010/main" val="1388987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15</a:t>
            </a:fld>
            <a:endParaRPr lang="en-US"/>
          </a:p>
        </p:txBody>
      </p:sp>
    </p:spTree>
    <p:extLst>
      <p:ext uri="{BB962C8B-B14F-4D97-AF65-F5344CB8AC3E}">
        <p14:creationId xmlns:p14="http://schemas.microsoft.com/office/powerpoint/2010/main" val="2922675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16</a:t>
            </a:fld>
            <a:endParaRPr lang="en-US"/>
          </a:p>
        </p:txBody>
      </p:sp>
    </p:spTree>
    <p:extLst>
      <p:ext uri="{BB962C8B-B14F-4D97-AF65-F5344CB8AC3E}">
        <p14:creationId xmlns:p14="http://schemas.microsoft.com/office/powerpoint/2010/main" val="422474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45B9B37C-9596-40B4-82C3-DD0C7A92A479}" type="slidenum">
              <a:rPr lang="en-US" smtClean="0"/>
              <a:t>4</a:t>
            </a:fld>
            <a:endParaRPr lang="en-US"/>
          </a:p>
        </p:txBody>
      </p:sp>
    </p:spTree>
    <p:extLst>
      <p:ext uri="{BB962C8B-B14F-4D97-AF65-F5344CB8AC3E}">
        <p14:creationId xmlns:p14="http://schemas.microsoft.com/office/powerpoint/2010/main" val="1465758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45B9B37C-9596-40B4-82C3-DD0C7A92A479}" type="slidenum">
              <a:rPr lang="en-US" smtClean="0"/>
              <a:t>5</a:t>
            </a:fld>
            <a:endParaRPr lang="en-US"/>
          </a:p>
        </p:txBody>
      </p:sp>
    </p:spTree>
    <p:extLst>
      <p:ext uri="{BB962C8B-B14F-4D97-AF65-F5344CB8AC3E}">
        <p14:creationId xmlns:p14="http://schemas.microsoft.com/office/powerpoint/2010/main" val="778208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45B9B37C-9596-40B4-82C3-DD0C7A92A479}" type="slidenum">
              <a:rPr lang="en-US" smtClean="0"/>
              <a:t>6</a:t>
            </a:fld>
            <a:endParaRPr lang="en-US"/>
          </a:p>
        </p:txBody>
      </p:sp>
    </p:spTree>
    <p:extLst>
      <p:ext uri="{BB962C8B-B14F-4D97-AF65-F5344CB8AC3E}">
        <p14:creationId xmlns:p14="http://schemas.microsoft.com/office/powerpoint/2010/main" val="1186664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45B9B37C-9596-40B4-82C3-DD0C7A92A479}" type="slidenum">
              <a:rPr lang="en-US" smtClean="0"/>
              <a:t>7</a:t>
            </a:fld>
            <a:endParaRPr lang="en-US"/>
          </a:p>
        </p:txBody>
      </p:sp>
    </p:spTree>
    <p:extLst>
      <p:ext uri="{BB962C8B-B14F-4D97-AF65-F5344CB8AC3E}">
        <p14:creationId xmlns:p14="http://schemas.microsoft.com/office/powerpoint/2010/main" val="37312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8</a:t>
            </a:fld>
            <a:endParaRPr lang="en-US"/>
          </a:p>
        </p:txBody>
      </p:sp>
    </p:spTree>
    <p:extLst>
      <p:ext uri="{BB962C8B-B14F-4D97-AF65-F5344CB8AC3E}">
        <p14:creationId xmlns:p14="http://schemas.microsoft.com/office/powerpoint/2010/main" val="1816706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9</a:t>
            </a:fld>
            <a:endParaRPr lang="en-US"/>
          </a:p>
        </p:txBody>
      </p:sp>
    </p:spTree>
    <p:extLst>
      <p:ext uri="{BB962C8B-B14F-4D97-AF65-F5344CB8AC3E}">
        <p14:creationId xmlns:p14="http://schemas.microsoft.com/office/powerpoint/2010/main" val="2809802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10</a:t>
            </a:fld>
            <a:endParaRPr lang="en-US"/>
          </a:p>
        </p:txBody>
      </p:sp>
    </p:spTree>
    <p:extLst>
      <p:ext uri="{BB962C8B-B14F-4D97-AF65-F5344CB8AC3E}">
        <p14:creationId xmlns:p14="http://schemas.microsoft.com/office/powerpoint/2010/main" val="1171736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B9B37C-9596-40B4-82C3-DD0C7A92A479}" type="slidenum">
              <a:rPr lang="en-US" smtClean="0"/>
              <a:t>11</a:t>
            </a:fld>
            <a:endParaRPr lang="en-US"/>
          </a:p>
        </p:txBody>
      </p:sp>
    </p:spTree>
    <p:extLst>
      <p:ext uri="{BB962C8B-B14F-4D97-AF65-F5344CB8AC3E}">
        <p14:creationId xmlns:p14="http://schemas.microsoft.com/office/powerpoint/2010/main" val="399277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7523-9342-43A9-A948-B53693434C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2BF5D0-C933-44CB-B7C8-2E1D87B51A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6B0D1E-4277-4217-9136-F25627C0093A}"/>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5" name="Footer Placeholder 4">
            <a:extLst>
              <a:ext uri="{FF2B5EF4-FFF2-40B4-BE49-F238E27FC236}">
                <a16:creationId xmlns:a16="http://schemas.microsoft.com/office/drawing/2014/main" id="{5993F398-27D3-40E7-872C-18ACD0C56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6FD33-0209-4444-84DD-3C5F2D856106}"/>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15258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C149-3349-4AE8-A723-84CC1CBF7A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1B166E-6D90-4736-BB5E-0790BC880C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ACA14-7C67-4099-A0A7-85B57B02D3C1}"/>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5" name="Footer Placeholder 4">
            <a:extLst>
              <a:ext uri="{FF2B5EF4-FFF2-40B4-BE49-F238E27FC236}">
                <a16:creationId xmlns:a16="http://schemas.microsoft.com/office/drawing/2014/main" id="{58AB5D2F-B636-4314-B812-9CF58250C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A35927-17E2-4793-8C3F-F777ED3F0AE4}"/>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252541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A894A-1CE7-4A4C-A6A3-1564AEB29F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7E4AC4-9ACC-4917-8C34-FE8E439803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FABB1-A4FE-4F93-8FFC-E570ED5BCAF3}"/>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5" name="Footer Placeholder 4">
            <a:extLst>
              <a:ext uri="{FF2B5EF4-FFF2-40B4-BE49-F238E27FC236}">
                <a16:creationId xmlns:a16="http://schemas.microsoft.com/office/drawing/2014/main" id="{FF4DDFAC-2EAA-4DF3-87A1-658FA3AB2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A3638D-186D-4E57-AC33-57DC9F3DB92B}"/>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414347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9F127-007B-41F3-AA96-81548CA8C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7CAECD-5E11-4C8E-A120-C04556971F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961EE-F390-42E6-B341-AB6C5828E6D2}"/>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5" name="Footer Placeholder 4">
            <a:extLst>
              <a:ext uri="{FF2B5EF4-FFF2-40B4-BE49-F238E27FC236}">
                <a16:creationId xmlns:a16="http://schemas.microsoft.com/office/drawing/2014/main" id="{56DBF2A3-CB1A-4B4F-AAE0-BF9A5C68B4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BA629-17ED-43AB-97D1-2279A68F3103}"/>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246499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124B-20BD-4644-B5A5-6C23FEB327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37B24F-A8E3-46D1-9370-DC752FCE02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69D2A7-975C-404E-AE55-FF8680BC2FE9}"/>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5" name="Footer Placeholder 4">
            <a:extLst>
              <a:ext uri="{FF2B5EF4-FFF2-40B4-BE49-F238E27FC236}">
                <a16:creationId xmlns:a16="http://schemas.microsoft.com/office/drawing/2014/main" id="{DC2F4D11-8F8A-41DE-A2B0-953BA1893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FBF38-A432-43F4-891B-27FA91EA5A43}"/>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32023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51B54-EF7C-4A4E-8130-C3A1465EDD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2D61EC-D1AB-42CC-B424-73CBB12CC9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8EC4E4-31ED-4ECE-8354-3074AEC258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BF0CA0-EED2-4956-819C-0A7BE7122DA4}"/>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6" name="Footer Placeholder 5">
            <a:extLst>
              <a:ext uri="{FF2B5EF4-FFF2-40B4-BE49-F238E27FC236}">
                <a16:creationId xmlns:a16="http://schemas.microsoft.com/office/drawing/2014/main" id="{B901A714-8463-445B-A96F-AAB9C30C2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560D4E-5934-4B0A-B410-C99AB944337B}"/>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93462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A1E2-A4A2-4745-B232-8AF1F69B0E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022247-9F5B-4212-AD27-55D2613127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6FAF52-2C61-4787-9148-21CDA736D3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60708-EC37-4AF3-979D-2050D1B74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2D467F-8BB6-437A-883F-32418D91B4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79F42C-89C4-4836-ADF1-B113A1B88970}"/>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8" name="Footer Placeholder 7">
            <a:extLst>
              <a:ext uri="{FF2B5EF4-FFF2-40B4-BE49-F238E27FC236}">
                <a16:creationId xmlns:a16="http://schemas.microsoft.com/office/drawing/2014/main" id="{F9508055-ECF7-48C1-86E4-BF5E831237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1ACE0F-1BC9-45C7-97EA-53593B2B6194}"/>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48132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F75B-9AA2-441B-B48C-808024F883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422024-D439-4844-AC53-4E6D1E482052}"/>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4" name="Footer Placeholder 3">
            <a:extLst>
              <a:ext uri="{FF2B5EF4-FFF2-40B4-BE49-F238E27FC236}">
                <a16:creationId xmlns:a16="http://schemas.microsoft.com/office/drawing/2014/main" id="{2B1F5A3D-ADFB-438C-AC82-B3064D1362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3DC991-8D21-421B-98CB-07CD0163A1CA}"/>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42756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C56E4F-9BDD-4648-AA8E-2CABDC75A9E7}"/>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3" name="Footer Placeholder 2">
            <a:extLst>
              <a:ext uri="{FF2B5EF4-FFF2-40B4-BE49-F238E27FC236}">
                <a16:creationId xmlns:a16="http://schemas.microsoft.com/office/drawing/2014/main" id="{3E3FE504-7CBB-413D-B4E0-864064F45A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DAB821-632E-4921-AADF-F1C3A1ADDED6}"/>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79550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BAF1-F969-43DC-8EFC-A5472E7EBB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BF12AF-AD25-4B7C-93F2-66522645C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3669CA-65E6-4C73-A245-FAB6A224A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D93DC4-D3A8-4CA6-93EE-F624263087B9}"/>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6" name="Footer Placeholder 5">
            <a:extLst>
              <a:ext uri="{FF2B5EF4-FFF2-40B4-BE49-F238E27FC236}">
                <a16:creationId xmlns:a16="http://schemas.microsoft.com/office/drawing/2014/main" id="{22060D8F-3787-4FD0-B34E-0B59FA77B4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F2300-2D84-4958-B823-76BEAE0B1EF9}"/>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70963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1C50B-B675-4112-AA53-D1C3B056B1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F27E13-A220-4EBD-9838-C6E52A5616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2F3D19-DFA3-428F-90A5-94A22B6E66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F3EE81-D119-4FAE-9B8B-637252568E8C}"/>
              </a:ext>
            </a:extLst>
          </p:cNvPr>
          <p:cNvSpPr>
            <a:spLocks noGrp="1"/>
          </p:cNvSpPr>
          <p:nvPr>
            <p:ph type="dt" sz="half" idx="10"/>
          </p:nvPr>
        </p:nvSpPr>
        <p:spPr/>
        <p:txBody>
          <a:bodyPr/>
          <a:lstStyle/>
          <a:p>
            <a:fld id="{9B7E9DA6-8CC1-4890-BB1D-10A35BD9FB3B}" type="datetimeFigureOut">
              <a:rPr lang="en-US" smtClean="0"/>
              <a:t>7/18/2024</a:t>
            </a:fld>
            <a:endParaRPr lang="en-US"/>
          </a:p>
        </p:txBody>
      </p:sp>
      <p:sp>
        <p:nvSpPr>
          <p:cNvPr id="6" name="Footer Placeholder 5">
            <a:extLst>
              <a:ext uri="{FF2B5EF4-FFF2-40B4-BE49-F238E27FC236}">
                <a16:creationId xmlns:a16="http://schemas.microsoft.com/office/drawing/2014/main" id="{B76351B8-118A-4D0C-8873-29AB12E965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8809B2-3E47-4631-AE58-F4018017D2A2}"/>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73321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8AE26-4A61-4BE6-929F-047C510439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0B60F9-8919-4D50-935A-BE4CC620C7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35200-416B-4857-AD93-C671F21BE6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E9DA6-8CC1-4890-BB1D-10A35BD9FB3B}" type="datetimeFigureOut">
              <a:rPr lang="en-US" smtClean="0"/>
              <a:t>7/18/2024</a:t>
            </a:fld>
            <a:endParaRPr lang="en-US"/>
          </a:p>
        </p:txBody>
      </p:sp>
      <p:sp>
        <p:nvSpPr>
          <p:cNvPr id="5" name="Footer Placeholder 4">
            <a:extLst>
              <a:ext uri="{FF2B5EF4-FFF2-40B4-BE49-F238E27FC236}">
                <a16:creationId xmlns:a16="http://schemas.microsoft.com/office/drawing/2014/main" id="{8C0C9A54-350E-47FA-9B2C-F9C766348F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1259BE-6637-4210-B761-34DD1BD86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6CCA7-A32B-44D2-BAC0-8216F98A92EE}" type="slidenum">
              <a:rPr lang="en-US" smtClean="0"/>
              <a:t>‹#›</a:t>
            </a:fld>
            <a:endParaRPr lang="en-US"/>
          </a:p>
        </p:txBody>
      </p:sp>
    </p:spTree>
    <p:extLst>
      <p:ext uri="{BB962C8B-B14F-4D97-AF65-F5344CB8AC3E}">
        <p14:creationId xmlns:p14="http://schemas.microsoft.com/office/powerpoint/2010/main" val="29842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independentliving.org/toolsforpower/tools2.html" TargetMode="External"/><Relationship Id="rId3" Type="http://schemas.openxmlformats.org/officeDocument/2006/relationships/hyperlink" Target="https://web.archive.org/web/20240324073420/https:/disability-studies.leeds.ac.uk/wp-content/uploads/sites/40/library/DavisK-davis-social-barriers.pdf" TargetMode="External"/><Relationship Id="rId7" Type="http://schemas.openxmlformats.org/officeDocument/2006/relationships/hyperlink" Target="https://oac.cdlib.org/view?docId=hb9v19p0k9&amp;brand=oac4"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eb.archive.org/web/20231110120434/https:/disability-studies.leeds.ac.uk/wp-content/uploads/sites/40/library/evans-Version-2-Independent-Living-Movement-in-the-UK.pdf" TargetMode="External"/><Relationship Id="rId11" Type="http://schemas.openxmlformats.org/officeDocument/2006/relationships/hyperlink" Target="https://web.archive.org/web/20231110174358/https:/www.independentliving.org/docs3/zukas.html" TargetMode="External"/><Relationship Id="rId5" Type="http://schemas.openxmlformats.org/officeDocument/2006/relationships/hyperlink" Target="https://web.archive.org/web/20231110111447/https:/enil.eu/about-enil/" TargetMode="External"/><Relationship Id="rId10" Type="http://schemas.openxmlformats.org/officeDocument/2006/relationships/hyperlink" Target="https://web.archive.org/web/20231110172314/https:/spectrumcil.co.uk/wp-content/uploads/2015/04/SPECTRUM-12-Basic-Rights-2013" TargetMode="External"/><Relationship Id="rId4" Type="http://schemas.openxmlformats.org/officeDocument/2006/relationships/hyperlink" Target="https://web.archive.org/web/20231108170115/https:/www.disabilityrightsuk.org/resources/independent-living" TargetMode="External"/><Relationship Id="rId9" Type="http://schemas.openxmlformats.org/officeDocument/2006/relationships/hyperlink" Target="https://www.independentliving.org/docs4/racino91.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onference Logo: Black sans serif text says, “BACK TO THE FUTURE”. To the right, digital font in bright, bold orange says, “2024”. Underneath, [NCIL Logo: National Council on Independent Living] Annual Conference on Independent Liv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9374" y="1545343"/>
            <a:ext cx="7138416" cy="3314464"/>
          </a:xfrm>
          <a:prstGeom prst="rect">
            <a:avLst/>
          </a:prstGeom>
        </p:spPr>
      </p:pic>
      <p:sp>
        <p:nvSpPr>
          <p:cNvPr id="2" name="Title 1"/>
          <p:cNvSpPr>
            <a:spLocks noGrp="1"/>
          </p:cNvSpPr>
          <p:nvPr>
            <p:ph type="title"/>
          </p:nvPr>
        </p:nvSpPr>
        <p:spPr>
          <a:xfrm>
            <a:off x="838200" y="365126"/>
            <a:ext cx="10515600" cy="566692"/>
          </a:xfrm>
        </p:spPr>
        <p:txBody>
          <a:bodyPr>
            <a:normAutofit/>
          </a:bodyPr>
          <a:lstStyle/>
          <a:p>
            <a:r>
              <a:rPr lang="en-US" sz="2000" dirty="0">
                <a:latin typeface="Arial" panose="020B0604020202020204" pitchFamily="34" charset="0"/>
                <a:cs typeface="Arial" panose="020B0604020202020204" pitchFamily="34" charset="0"/>
              </a:rPr>
              <a:t>&gt;&gt; SLIDE </a:t>
            </a:r>
            <a:fld id="{6D467CC2-ADBB-4AA7-A1F8-3304F82AE3C7}" type="slidenum">
              <a:rPr lang="en-US" sz="2000" smtClean="0">
                <a:latin typeface="Arial" panose="020B0604020202020204" pitchFamily="34" charset="0"/>
                <a:cs typeface="Arial" panose="020B0604020202020204" pitchFamily="34" charset="0"/>
              </a:rPr>
              <a:t>1</a:t>
            </a:fld>
            <a:endParaRPr lang="en-US"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5014882"/>
            <a:ext cx="10515600" cy="1170109"/>
          </a:xfrm>
        </p:spPr>
        <p:txBody>
          <a:bodyPr>
            <a:normAutofit/>
          </a:bodyPr>
          <a:lstStyle/>
          <a:p>
            <a:pPr marL="0" indent="0" algn="ctr">
              <a:buNone/>
            </a:pPr>
            <a:r>
              <a:rPr lang="en-US" sz="1800" dirty="0">
                <a:latin typeface="Arial" panose="020B0604020202020204" pitchFamily="34" charset="0"/>
                <a:cs typeface="Arial" panose="020B0604020202020204" pitchFamily="34" charset="0"/>
              </a:rPr>
              <a:t>2024 Annual Conference on Independent Living</a:t>
            </a:r>
          </a:p>
          <a:p>
            <a:pPr marL="0" indent="0" algn="ctr">
              <a:buNone/>
            </a:pPr>
            <a:r>
              <a:rPr lang="en-US" sz="1800" dirty="0">
                <a:latin typeface="Arial" panose="020B0604020202020204" pitchFamily="34" charset="0"/>
                <a:cs typeface="Arial" panose="020B0604020202020204" pitchFamily="34" charset="0"/>
              </a:rPr>
              <a:t>BACK TO THE FUTURE</a:t>
            </a:r>
          </a:p>
          <a:p>
            <a:pPr marL="0" indent="0" algn="ctr">
              <a:buNone/>
            </a:pPr>
            <a:r>
              <a:rPr lang="en-US" sz="1800" dirty="0">
                <a:latin typeface="Arial" panose="020B0604020202020204" pitchFamily="34" charset="0"/>
                <a:cs typeface="Arial" panose="020B0604020202020204" pitchFamily="34" charset="0"/>
              </a:rPr>
              <a:t>Presented by the National Council on Independent Living</a:t>
            </a:r>
          </a:p>
        </p:txBody>
      </p:sp>
    </p:spTree>
    <p:extLst>
      <p:ext uri="{BB962C8B-B14F-4D97-AF65-F5344CB8AC3E}">
        <p14:creationId xmlns:p14="http://schemas.microsoft.com/office/powerpoint/2010/main" val="2962040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419100" y="0"/>
            <a:ext cx="11353800" cy="1325563"/>
          </a:xfrm>
        </p:spPr>
        <p:txBody>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10</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The 12 Pillars of IL at a glance</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718931" y="1558166"/>
            <a:ext cx="10515600" cy="5067231"/>
          </a:xfrm>
        </p:spPr>
        <p:txBody>
          <a:bodyPr>
            <a:noAutofit/>
          </a:bodyPr>
          <a:lstStyle/>
          <a:p>
            <a:pPr marL="0" indent="0">
              <a:buNone/>
            </a:pPr>
            <a:r>
              <a:rPr lang="en-GB" sz="1800" b="1" dirty="0">
                <a:latin typeface="Arial" panose="020B0604020202020204" pitchFamily="34" charset="0"/>
                <a:cs typeface="Arial" panose="020B0604020202020204" pitchFamily="34" charset="0"/>
              </a:rPr>
              <a:t>Accessibility:</a:t>
            </a:r>
            <a:r>
              <a:rPr lang="en-GB" sz="1800" dirty="0">
                <a:latin typeface="Arial" panose="020B0604020202020204" pitchFamily="34" charset="0"/>
                <a:cs typeface="Arial" panose="020B0604020202020204" pitchFamily="34" charset="0"/>
              </a:rPr>
              <a:t> Full access to our environment</a:t>
            </a:r>
          </a:p>
          <a:p>
            <a:pPr marL="0" indent="0">
              <a:buNone/>
            </a:pPr>
            <a:r>
              <a:rPr lang="en-GB" sz="1800" b="1" dirty="0">
                <a:latin typeface="Arial" panose="020B0604020202020204" pitchFamily="34" charset="0"/>
                <a:cs typeface="Arial" panose="020B0604020202020204" pitchFamily="34" charset="0"/>
              </a:rPr>
              <a:t>Transport:</a:t>
            </a:r>
            <a:r>
              <a:rPr lang="en-GB" sz="1800" dirty="0">
                <a:latin typeface="Arial" panose="020B0604020202020204" pitchFamily="34" charset="0"/>
                <a:cs typeface="Arial" panose="020B0604020202020204" pitchFamily="34" charset="0"/>
              </a:rPr>
              <a:t> A fully accessible transport system</a:t>
            </a:r>
          </a:p>
          <a:p>
            <a:pPr marL="0" indent="0">
              <a:buNone/>
            </a:pPr>
            <a:r>
              <a:rPr lang="en-GB" sz="1800" b="1" dirty="0">
                <a:latin typeface="Arial" panose="020B0604020202020204" pitchFamily="34" charset="0"/>
                <a:cs typeface="Arial" panose="020B0604020202020204" pitchFamily="34" charset="0"/>
              </a:rPr>
              <a:t>Technical aids: </a:t>
            </a:r>
            <a:r>
              <a:rPr lang="en-GB" sz="1800" dirty="0">
                <a:latin typeface="Arial" panose="020B0604020202020204" pitchFamily="34" charset="0"/>
                <a:cs typeface="Arial" panose="020B0604020202020204" pitchFamily="34" charset="0"/>
              </a:rPr>
              <a:t>Appropriate technical aids/equipment</a:t>
            </a:r>
          </a:p>
          <a:p>
            <a:pPr marL="0" indent="0">
              <a:buNone/>
            </a:pPr>
            <a:r>
              <a:rPr lang="en-GB" sz="1800" b="1" dirty="0">
                <a:latin typeface="Arial" panose="020B0604020202020204" pitchFamily="34" charset="0"/>
                <a:cs typeface="Arial" panose="020B0604020202020204" pitchFamily="34" charset="0"/>
              </a:rPr>
              <a:t>Housing: </a:t>
            </a:r>
            <a:r>
              <a:rPr lang="en-GB" sz="1800" dirty="0">
                <a:latin typeface="Arial" panose="020B0604020202020204" pitchFamily="34" charset="0"/>
                <a:cs typeface="Arial" panose="020B0604020202020204" pitchFamily="34" charset="0"/>
              </a:rPr>
              <a:t>Accessible / adapted housing</a:t>
            </a:r>
          </a:p>
          <a:p>
            <a:pPr marL="0" indent="0">
              <a:buNone/>
            </a:pPr>
            <a:r>
              <a:rPr lang="en-GB" sz="1800" b="1" dirty="0">
                <a:latin typeface="Arial" panose="020B0604020202020204" pitchFamily="34" charset="0"/>
                <a:cs typeface="Arial" panose="020B0604020202020204" pitchFamily="34" charset="0"/>
              </a:rPr>
              <a:t>Personal assistance: </a:t>
            </a:r>
            <a:r>
              <a:rPr lang="en-GB" sz="1800" dirty="0">
                <a:latin typeface="Arial" panose="020B0604020202020204" pitchFamily="34" charset="0"/>
                <a:cs typeface="Arial" panose="020B0604020202020204" pitchFamily="34" charset="0"/>
              </a:rPr>
              <a:t>Personal assistance to enable an independent lifestyle</a:t>
            </a:r>
          </a:p>
          <a:p>
            <a:pPr marL="0" indent="0">
              <a:buNone/>
            </a:pPr>
            <a:r>
              <a:rPr lang="en-GB" sz="1800" b="1" dirty="0">
                <a:latin typeface="Arial" panose="020B0604020202020204" pitchFamily="34" charset="0"/>
                <a:cs typeface="Arial" panose="020B0604020202020204" pitchFamily="34" charset="0"/>
              </a:rPr>
              <a:t>Education: </a:t>
            </a:r>
            <a:r>
              <a:rPr lang="en-GB" sz="1800" dirty="0">
                <a:latin typeface="Arial" panose="020B0604020202020204" pitchFamily="34" charset="0"/>
                <a:cs typeface="Arial" panose="020B0604020202020204" pitchFamily="34" charset="0"/>
              </a:rPr>
              <a:t>Inclusive education and training</a:t>
            </a:r>
          </a:p>
          <a:p>
            <a:pPr marL="0" indent="0">
              <a:buNone/>
            </a:pPr>
            <a:r>
              <a:rPr lang="en-GB" sz="1800" b="1" dirty="0">
                <a:latin typeface="Arial" panose="020B0604020202020204" pitchFamily="34" charset="0"/>
                <a:cs typeface="Arial" panose="020B0604020202020204" pitchFamily="34" charset="0"/>
              </a:rPr>
              <a:t>Income: </a:t>
            </a:r>
            <a:r>
              <a:rPr lang="en-GB" sz="1800" dirty="0">
                <a:latin typeface="Arial" panose="020B0604020202020204" pitchFamily="34" charset="0"/>
                <a:cs typeface="Arial" panose="020B0604020202020204" pitchFamily="34" charset="0"/>
              </a:rPr>
              <a:t>An adequate income</a:t>
            </a:r>
          </a:p>
          <a:p>
            <a:pPr marL="0" indent="0">
              <a:buNone/>
            </a:pPr>
            <a:r>
              <a:rPr lang="en-GB" sz="1800" b="1" dirty="0">
                <a:latin typeface="Arial" panose="020B0604020202020204" pitchFamily="34" charset="0"/>
                <a:cs typeface="Arial" panose="020B0604020202020204" pitchFamily="34" charset="0"/>
              </a:rPr>
              <a:t>Employment: </a:t>
            </a:r>
            <a:r>
              <a:rPr lang="en-GB" sz="1800" dirty="0">
                <a:latin typeface="Arial" panose="020B0604020202020204" pitchFamily="34" charset="0"/>
                <a:cs typeface="Arial" panose="020B0604020202020204" pitchFamily="34" charset="0"/>
              </a:rPr>
              <a:t>Equal opportunities for employment</a:t>
            </a:r>
          </a:p>
          <a:p>
            <a:pPr marL="0" indent="0">
              <a:buNone/>
            </a:pPr>
            <a:r>
              <a:rPr lang="en-GB" sz="1800" b="1" dirty="0">
                <a:latin typeface="Arial" panose="020B0604020202020204" pitchFamily="34" charset="0"/>
                <a:cs typeface="Arial" panose="020B0604020202020204" pitchFamily="34" charset="0"/>
              </a:rPr>
              <a:t>Information: </a:t>
            </a:r>
            <a:r>
              <a:rPr lang="en-GB" sz="1800" dirty="0">
                <a:latin typeface="Arial" panose="020B0604020202020204" pitchFamily="34" charset="0"/>
                <a:cs typeface="Arial" panose="020B0604020202020204" pitchFamily="34" charset="0"/>
              </a:rPr>
              <a:t>Appropriate and accessible information</a:t>
            </a:r>
          </a:p>
          <a:p>
            <a:pPr marL="0" indent="0">
              <a:buNone/>
            </a:pPr>
            <a:r>
              <a:rPr lang="en-GB" sz="1800" b="1" dirty="0">
                <a:latin typeface="Arial" panose="020B0604020202020204" pitchFamily="34" charset="0"/>
                <a:cs typeface="Arial" panose="020B0604020202020204" pitchFamily="34" charset="0"/>
              </a:rPr>
              <a:t>Advocacy: </a:t>
            </a:r>
            <a:r>
              <a:rPr lang="en-GB" sz="1800" dirty="0">
                <a:latin typeface="Arial" panose="020B0604020202020204" pitchFamily="34" charset="0"/>
                <a:cs typeface="Arial" panose="020B0604020202020204" pitchFamily="34" charset="0"/>
              </a:rPr>
              <a:t>Advocacy (towards self-advocacy)</a:t>
            </a:r>
          </a:p>
          <a:p>
            <a:pPr marL="0" indent="0">
              <a:buNone/>
            </a:pPr>
            <a:r>
              <a:rPr lang="en-GB" sz="1800" b="1" dirty="0">
                <a:latin typeface="Arial" panose="020B0604020202020204" pitchFamily="34" charset="0"/>
                <a:cs typeface="Arial" panose="020B0604020202020204" pitchFamily="34" charset="0"/>
              </a:rPr>
              <a:t>Peer support / counselling</a:t>
            </a:r>
            <a:r>
              <a:rPr lang="en-GB" sz="1800" dirty="0">
                <a:latin typeface="Arial" panose="020B0604020202020204" pitchFamily="34" charset="0"/>
                <a:cs typeface="Arial" panose="020B0604020202020204" pitchFamily="34" charset="0"/>
              </a:rPr>
              <a:t>: Empowering counselling services</a:t>
            </a:r>
          </a:p>
          <a:p>
            <a:pPr marL="0" indent="0">
              <a:buNone/>
            </a:pPr>
            <a:r>
              <a:rPr lang="en-GB" sz="1800" b="1" dirty="0">
                <a:latin typeface="Arial" panose="020B0604020202020204" pitchFamily="34" charset="0"/>
                <a:cs typeface="Arial" panose="020B0604020202020204" pitchFamily="34" charset="0"/>
              </a:rPr>
              <a:t>Healthcare: </a:t>
            </a:r>
            <a:r>
              <a:rPr lang="en-GB" sz="1800" dirty="0">
                <a:latin typeface="Arial" panose="020B0604020202020204" pitchFamily="34" charset="0"/>
                <a:cs typeface="Arial" panose="020B0604020202020204" pitchFamily="34" charset="0"/>
              </a:rPr>
              <a:t>Appropriate and accessible healthcare provision</a:t>
            </a:r>
          </a:p>
          <a:p>
            <a:pPr marL="0" indent="0" algn="r">
              <a:buNone/>
            </a:pPr>
            <a:r>
              <a:rPr lang="en-GB" sz="1800" dirty="0">
                <a:latin typeface="Arial" panose="020B0604020202020204" pitchFamily="34" charset="0"/>
                <a:cs typeface="Arial" panose="020B0604020202020204" pitchFamily="34" charset="0"/>
              </a:rPr>
              <a:t>(based on Spectrum CIL, n.d.: </a:t>
            </a:r>
            <a:r>
              <a:rPr lang="en-GB" sz="1800" dirty="0" err="1">
                <a:latin typeface="Arial" panose="020B0604020202020204" pitchFamily="34" charset="0"/>
                <a:cs typeface="Arial" panose="020B0604020202020204" pitchFamily="34" charset="0"/>
              </a:rPr>
              <a:t>n.p.</a:t>
            </a:r>
            <a:r>
              <a:rPr lang="en-GB" sz="1800"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041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62345" y="87312"/>
            <a:ext cx="12067309" cy="955675"/>
          </a:xfrm>
        </p:spPr>
        <p:txBody>
          <a:bodyPr>
            <a:normAutofit fontScale="90000"/>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11</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The UN Convention on the Rights of Persons with Disabilities (CRPD)</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635000" y="1320800"/>
            <a:ext cx="11176000" cy="4972050"/>
          </a:xfrm>
        </p:spPr>
        <p:txBody>
          <a:bodyPr>
            <a:noAutofit/>
          </a:bodyPr>
          <a:lstStyle/>
          <a:p>
            <a:pPr marL="0" indent="0">
              <a:buNone/>
            </a:pPr>
            <a:r>
              <a:rPr lang="en-GB" sz="2400" dirty="0">
                <a:solidFill>
                  <a:srgbClr val="333333"/>
                </a:solidFill>
                <a:latin typeface="Arial" panose="020B0604020202020204" pitchFamily="34" charset="0"/>
                <a:cs typeface="Arial" panose="020B0604020202020204" pitchFamily="34" charset="0"/>
              </a:rPr>
              <a:t>Core elements of Article 19, according to General Comment No 5 (para. 38):</a:t>
            </a:r>
          </a:p>
          <a:p>
            <a:r>
              <a:rPr lang="en-GB" sz="2400" b="1" dirty="0">
                <a:solidFill>
                  <a:srgbClr val="333333"/>
                </a:solidFill>
                <a:latin typeface="Arial" panose="020B0604020202020204" pitchFamily="34" charset="0"/>
                <a:cs typeface="Arial" panose="020B0604020202020204" pitchFamily="34" charset="0"/>
              </a:rPr>
              <a:t>legal capacity</a:t>
            </a:r>
          </a:p>
          <a:p>
            <a:pPr marL="457200" lvl="1" indent="0">
              <a:buNone/>
            </a:pPr>
            <a:r>
              <a:rPr lang="en-GB" sz="2000" dirty="0">
                <a:solidFill>
                  <a:srgbClr val="333333"/>
                </a:solidFill>
                <a:latin typeface="Arial" panose="020B0604020202020204" pitchFamily="34" charset="0"/>
                <a:cs typeface="Arial" panose="020B0604020202020204" pitchFamily="34" charset="0"/>
              </a:rPr>
              <a:t>‘To ensure the right to legal capacity, in line with the Committee’s general comment No. 1, to decide where, with whom and how to live for all persons with disabilities, irrespective of impairment)’</a:t>
            </a:r>
          </a:p>
          <a:p>
            <a:r>
              <a:rPr lang="en-GB" sz="2400" b="1" dirty="0">
                <a:solidFill>
                  <a:srgbClr val="333333"/>
                </a:solidFill>
                <a:latin typeface="Arial" panose="020B0604020202020204" pitchFamily="34" charset="0"/>
                <a:cs typeface="Arial" panose="020B0604020202020204" pitchFamily="34" charset="0"/>
              </a:rPr>
              <a:t>housing</a:t>
            </a:r>
          </a:p>
          <a:p>
            <a:r>
              <a:rPr lang="en-GB" sz="2400" b="1" dirty="0">
                <a:solidFill>
                  <a:srgbClr val="333333"/>
                </a:solidFill>
                <a:latin typeface="Arial" panose="020B0604020202020204" pitchFamily="34" charset="0"/>
                <a:cs typeface="Arial" panose="020B0604020202020204" pitchFamily="34" charset="0"/>
              </a:rPr>
              <a:t>other mainstream services </a:t>
            </a:r>
            <a:r>
              <a:rPr lang="en-GB" sz="2400" dirty="0">
                <a:solidFill>
                  <a:srgbClr val="333333"/>
                </a:solidFill>
                <a:latin typeface="Arial" panose="020B0604020202020204" pitchFamily="34" charset="0"/>
                <a:cs typeface="Arial" panose="020B0604020202020204" pitchFamily="34" charset="0"/>
              </a:rPr>
              <a:t>(including information and communication technologies)</a:t>
            </a:r>
          </a:p>
          <a:p>
            <a:r>
              <a:rPr lang="en-GB" sz="2400" b="1" dirty="0">
                <a:solidFill>
                  <a:srgbClr val="333333"/>
                </a:solidFill>
                <a:latin typeface="Arial" panose="020B0604020202020204" pitchFamily="34" charset="0"/>
                <a:cs typeface="Arial" panose="020B0604020202020204" pitchFamily="34" charset="0"/>
              </a:rPr>
              <a:t>personalised disability-specific support services </a:t>
            </a:r>
            <a:r>
              <a:rPr lang="en-GB" sz="2400" dirty="0">
                <a:solidFill>
                  <a:srgbClr val="333333"/>
                </a:solidFill>
                <a:latin typeface="Arial" panose="020B0604020202020204" pitchFamily="34" charset="0"/>
                <a:cs typeface="Arial" panose="020B0604020202020204" pitchFamily="34" charset="0"/>
              </a:rPr>
              <a:t>(e.g., personal assistance)</a:t>
            </a:r>
          </a:p>
          <a:p>
            <a:r>
              <a:rPr lang="en-GB" sz="2400" b="1" dirty="0">
                <a:solidFill>
                  <a:srgbClr val="333333"/>
                </a:solidFill>
                <a:latin typeface="Arial" panose="020B0604020202020204" pitchFamily="34" charset="0"/>
                <a:cs typeface="Arial" panose="020B0604020202020204" pitchFamily="34" charset="0"/>
              </a:rPr>
              <a:t>data collection</a:t>
            </a:r>
          </a:p>
          <a:p>
            <a:pPr lvl="1"/>
            <a:r>
              <a:rPr lang="en-GB" sz="2000" dirty="0">
                <a:solidFill>
                  <a:srgbClr val="333333"/>
                </a:solidFill>
                <a:latin typeface="Arial" panose="020B0604020202020204" pitchFamily="34" charset="0"/>
                <a:cs typeface="Arial" panose="020B0604020202020204" pitchFamily="34" charset="0"/>
              </a:rPr>
              <a:t>‘To collect consistent quantitative and qualitative data on people with disabilities, including those still living in institutions’</a:t>
            </a:r>
          </a:p>
          <a:p>
            <a:endParaRPr lang="en-GB" sz="14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9806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62345" y="87312"/>
            <a:ext cx="12067309" cy="955675"/>
          </a:xfrm>
        </p:spPr>
        <p:txBody>
          <a:bodyPr>
            <a:normAutofit fontScale="90000"/>
          </a:bodyPr>
          <a:lstStyle/>
          <a:p>
            <a:r>
              <a:rPr lang="en-US" sz="2000" dirty="0">
                <a:latin typeface="Arial" panose="020B0604020202020204" pitchFamily="34" charset="0"/>
                <a:cs typeface="Arial" panose="020B0604020202020204" pitchFamily="34" charset="0"/>
              </a:rPr>
              <a:t>&gt;&gt; SLIDE 12</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The UN CRPD – global application</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635000" y="1320799"/>
            <a:ext cx="11176000" cy="5279505"/>
          </a:xfrm>
        </p:spPr>
        <p:txBody>
          <a:bodyPr>
            <a:noAutofit/>
          </a:bodyPr>
          <a:lstStyle/>
          <a:p>
            <a:pPr marL="0" indent="0">
              <a:buNone/>
            </a:pPr>
            <a:r>
              <a:rPr lang="en-GB" sz="2400" dirty="0">
                <a:solidFill>
                  <a:srgbClr val="333333"/>
                </a:solidFill>
                <a:latin typeface="Arial" panose="020B0604020202020204" pitchFamily="34" charset="0"/>
                <a:cs typeface="Arial" panose="020B0604020202020204" pitchFamily="34" charset="0"/>
              </a:rPr>
              <a:t>Global application of Article 19 (paras 7 and 22, General Comment No 5):</a:t>
            </a:r>
          </a:p>
          <a:p>
            <a:r>
              <a:rPr lang="en-GB" sz="2400" dirty="0">
                <a:solidFill>
                  <a:srgbClr val="333333"/>
                </a:solidFill>
                <a:latin typeface="Arial" panose="020B0604020202020204" pitchFamily="34" charset="0"/>
                <a:cs typeface="Arial" panose="020B0604020202020204" pitchFamily="34" charset="0"/>
              </a:rPr>
              <a:t>Reflects the </a:t>
            </a:r>
            <a:r>
              <a:rPr lang="en-GB" sz="2400" b="1" dirty="0">
                <a:solidFill>
                  <a:srgbClr val="333333"/>
                </a:solidFill>
                <a:latin typeface="Arial" panose="020B0604020202020204" pitchFamily="34" charset="0"/>
                <a:cs typeface="Arial" panose="020B0604020202020204" pitchFamily="34" charset="0"/>
              </a:rPr>
              <a:t>diversity of approaches to human living </a:t>
            </a:r>
            <a:r>
              <a:rPr lang="en-GB" sz="2400" dirty="0">
                <a:solidFill>
                  <a:srgbClr val="333333"/>
                </a:solidFill>
                <a:latin typeface="Arial" panose="020B0604020202020204" pitchFamily="34" charset="0"/>
                <a:cs typeface="Arial" panose="020B0604020202020204" pitchFamily="34" charset="0"/>
              </a:rPr>
              <a:t>and its content is </a:t>
            </a:r>
            <a:r>
              <a:rPr lang="en-GB" sz="2400" b="1" dirty="0">
                <a:solidFill>
                  <a:srgbClr val="333333"/>
                </a:solidFill>
                <a:latin typeface="Arial" panose="020B0604020202020204" pitchFamily="34" charset="0"/>
                <a:cs typeface="Arial" panose="020B0604020202020204" pitchFamily="34" charset="0"/>
              </a:rPr>
              <a:t>not biased towards certain cultural norms or values.</a:t>
            </a:r>
          </a:p>
          <a:p>
            <a:r>
              <a:rPr lang="en-GB" sz="2400" dirty="0">
                <a:solidFill>
                  <a:srgbClr val="333333"/>
                </a:solidFill>
                <a:latin typeface="Arial" panose="020B0604020202020204" pitchFamily="34" charset="0"/>
                <a:cs typeface="Arial" panose="020B0604020202020204" pitchFamily="34" charset="0"/>
              </a:rPr>
              <a:t>Living independently and being included in the community is a </a:t>
            </a:r>
            <a:r>
              <a:rPr lang="en-GB" sz="2400" b="1" dirty="0">
                <a:solidFill>
                  <a:srgbClr val="333333"/>
                </a:solidFill>
                <a:latin typeface="Arial" panose="020B0604020202020204" pitchFamily="34" charset="0"/>
                <a:cs typeface="Arial" panose="020B0604020202020204" pitchFamily="34" charset="0"/>
              </a:rPr>
              <a:t>basic concept of human living:</a:t>
            </a:r>
          </a:p>
          <a:p>
            <a:pPr marL="914400" lvl="2" indent="0">
              <a:buNone/>
            </a:pPr>
            <a:r>
              <a:rPr lang="en-GB" dirty="0">
                <a:solidFill>
                  <a:srgbClr val="333333"/>
                </a:solidFill>
                <a:latin typeface="Arial" panose="020B0604020202020204" pitchFamily="34" charset="0"/>
                <a:cs typeface="Arial" panose="020B0604020202020204" pitchFamily="34" charset="0"/>
              </a:rPr>
              <a:t>‘It means exercising </a:t>
            </a:r>
            <a:r>
              <a:rPr lang="en-GB" b="1" dirty="0">
                <a:solidFill>
                  <a:srgbClr val="333333"/>
                </a:solidFill>
                <a:latin typeface="Arial" panose="020B0604020202020204" pitchFamily="34" charset="0"/>
                <a:cs typeface="Arial" panose="020B0604020202020204" pitchFamily="34" charset="0"/>
              </a:rPr>
              <a:t>freedom of choice and control over decisions affecting one’s life </a:t>
            </a:r>
            <a:r>
              <a:rPr lang="en-GB" dirty="0">
                <a:solidFill>
                  <a:srgbClr val="333333"/>
                </a:solidFill>
                <a:latin typeface="Arial" panose="020B0604020202020204" pitchFamily="34" charset="0"/>
                <a:cs typeface="Arial" panose="020B0604020202020204" pitchFamily="34" charset="0"/>
              </a:rPr>
              <a:t>with the </a:t>
            </a:r>
            <a:r>
              <a:rPr lang="en-GB" b="1" dirty="0">
                <a:solidFill>
                  <a:srgbClr val="333333"/>
                </a:solidFill>
                <a:latin typeface="Arial" panose="020B0604020202020204" pitchFamily="34" charset="0"/>
                <a:cs typeface="Arial" panose="020B0604020202020204" pitchFamily="34" charset="0"/>
              </a:rPr>
              <a:t>maximum level of self-determination</a:t>
            </a:r>
            <a:r>
              <a:rPr lang="en-GB" dirty="0">
                <a:solidFill>
                  <a:srgbClr val="333333"/>
                </a:solidFill>
                <a:latin typeface="Arial" panose="020B0604020202020204" pitchFamily="34" charset="0"/>
                <a:cs typeface="Arial" panose="020B0604020202020204" pitchFamily="34" charset="0"/>
              </a:rPr>
              <a:t> and </a:t>
            </a:r>
            <a:r>
              <a:rPr lang="en-GB" b="1" dirty="0">
                <a:solidFill>
                  <a:srgbClr val="333333"/>
                </a:solidFill>
                <a:latin typeface="Arial" panose="020B0604020202020204" pitchFamily="34" charset="0"/>
                <a:cs typeface="Arial" panose="020B0604020202020204" pitchFamily="34" charset="0"/>
              </a:rPr>
              <a:t>interdependence within society</a:t>
            </a:r>
            <a:r>
              <a:rPr lang="en-GB" dirty="0">
                <a:solidFill>
                  <a:srgbClr val="333333"/>
                </a:solidFill>
                <a:latin typeface="Arial" panose="020B0604020202020204" pitchFamily="34" charset="0"/>
                <a:cs typeface="Arial" panose="020B0604020202020204" pitchFamily="34" charset="0"/>
              </a:rPr>
              <a:t>. This right must be effectively realised in different economic, social, cultural and political contexts.’</a:t>
            </a:r>
          </a:p>
          <a:p>
            <a:r>
              <a:rPr lang="en-GB" sz="2400" dirty="0">
                <a:solidFill>
                  <a:srgbClr val="333333"/>
                </a:solidFill>
                <a:latin typeface="Arial" panose="020B0604020202020204" pitchFamily="34" charset="0"/>
                <a:cs typeface="Arial" panose="020B0604020202020204" pitchFamily="34" charset="0"/>
              </a:rPr>
              <a:t>All persons should be free to choose to be active and </a:t>
            </a:r>
            <a:r>
              <a:rPr lang="en-GB" sz="2400" b="1" dirty="0">
                <a:solidFill>
                  <a:srgbClr val="333333"/>
                </a:solidFill>
                <a:latin typeface="Arial" panose="020B0604020202020204" pitchFamily="34" charset="0"/>
                <a:cs typeface="Arial" panose="020B0604020202020204" pitchFamily="34" charset="0"/>
              </a:rPr>
              <a:t>belong to a culture of their own choice</a:t>
            </a:r>
            <a:r>
              <a:rPr lang="en-GB" sz="2400" dirty="0">
                <a:solidFill>
                  <a:srgbClr val="333333"/>
                </a:solidFill>
                <a:latin typeface="Arial" panose="020B0604020202020204" pitchFamily="34" charset="0"/>
                <a:cs typeface="Arial" panose="020B0604020202020204" pitchFamily="34" charset="0"/>
              </a:rPr>
              <a:t>, with the </a:t>
            </a:r>
            <a:r>
              <a:rPr lang="en-GB" sz="2400" b="1" dirty="0">
                <a:solidFill>
                  <a:srgbClr val="333333"/>
                </a:solidFill>
                <a:latin typeface="Arial" panose="020B0604020202020204" pitchFamily="34" charset="0"/>
                <a:cs typeface="Arial" panose="020B0604020202020204" pitchFamily="34" charset="0"/>
              </a:rPr>
              <a:t>same degree of choice and control </a:t>
            </a:r>
            <a:r>
              <a:rPr lang="en-GB" sz="2400" dirty="0">
                <a:solidFill>
                  <a:srgbClr val="333333"/>
                </a:solidFill>
                <a:latin typeface="Arial" panose="020B0604020202020204" pitchFamily="34" charset="0"/>
                <a:cs typeface="Arial" panose="020B0604020202020204" pitchFamily="34" charset="0"/>
              </a:rPr>
              <a:t>over their life as other members of the community.</a:t>
            </a:r>
          </a:p>
          <a:p>
            <a:r>
              <a:rPr lang="en-GB" sz="2400" dirty="0">
                <a:solidFill>
                  <a:srgbClr val="333333"/>
                </a:solidFill>
                <a:latin typeface="Arial" panose="020B0604020202020204" pitchFamily="34" charset="0"/>
                <a:cs typeface="Arial" panose="020B0604020202020204" pitchFamily="34" charset="0"/>
              </a:rPr>
              <a:t>Independent living is not </a:t>
            </a:r>
            <a:r>
              <a:rPr lang="en-GB" sz="2400" b="1" dirty="0">
                <a:solidFill>
                  <a:srgbClr val="333333"/>
                </a:solidFill>
                <a:latin typeface="Arial" panose="020B0604020202020204" pitchFamily="34" charset="0"/>
                <a:cs typeface="Arial" panose="020B0604020202020204" pitchFamily="34" charset="0"/>
              </a:rPr>
              <a:t>compatible with the promotion of a ‘predefined’ individual lifestyle.</a:t>
            </a:r>
          </a:p>
          <a:p>
            <a:endParaRPr lang="en-GB" sz="14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54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713509" y="0"/>
            <a:ext cx="10515600" cy="1325563"/>
          </a:xfrm>
        </p:spPr>
        <p:txBody>
          <a:bodyPr>
            <a:normAutofit/>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13</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ENIL’s proposal for additional pillars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838200" y="1704108"/>
            <a:ext cx="9954491" cy="3962401"/>
          </a:xfrm>
        </p:spPr>
        <p:txBody>
          <a:bodyPr>
            <a:noAutofit/>
          </a:bodyPr>
          <a:lstStyle/>
          <a:p>
            <a:r>
              <a:rPr lang="en-US" dirty="0">
                <a:solidFill>
                  <a:srgbClr val="333333"/>
                </a:solidFill>
                <a:latin typeface="Arial" panose="020B0604020202020204" pitchFamily="34" charset="0"/>
                <a:cs typeface="Arial" panose="020B0604020202020204" pitchFamily="34" charset="0"/>
              </a:rPr>
              <a:t>access to </a:t>
            </a:r>
            <a:r>
              <a:rPr lang="en-US" b="1" dirty="0">
                <a:solidFill>
                  <a:srgbClr val="333333"/>
                </a:solidFill>
                <a:latin typeface="Arial" panose="020B0604020202020204" pitchFamily="34" charset="0"/>
                <a:cs typeface="Arial" panose="020B0604020202020204" pitchFamily="34" charset="0"/>
              </a:rPr>
              <a:t>supported decision-making</a:t>
            </a:r>
            <a:endParaRPr lang="en-US" dirty="0">
              <a:solidFill>
                <a:srgbClr val="333333"/>
              </a:solidFill>
              <a:latin typeface="Arial" panose="020B0604020202020204" pitchFamily="34" charset="0"/>
              <a:cs typeface="Arial" panose="020B0604020202020204" pitchFamily="34" charset="0"/>
            </a:endParaRPr>
          </a:p>
          <a:p>
            <a:r>
              <a:rPr lang="en-US" dirty="0">
                <a:solidFill>
                  <a:srgbClr val="333333"/>
                </a:solidFill>
                <a:latin typeface="Arial" panose="020B0604020202020204" pitchFamily="34" charset="0"/>
                <a:cs typeface="Arial" panose="020B0604020202020204" pitchFamily="34" charset="0"/>
              </a:rPr>
              <a:t>knowledge about </a:t>
            </a:r>
            <a:r>
              <a:rPr lang="en-US" b="1" dirty="0">
                <a:solidFill>
                  <a:srgbClr val="333333"/>
                </a:solidFill>
                <a:latin typeface="Arial" panose="020B0604020202020204" pitchFamily="34" charset="0"/>
                <a:cs typeface="Arial" panose="020B0604020202020204" pitchFamily="34" charset="0"/>
              </a:rPr>
              <a:t>IL history, philosophy, and </a:t>
            </a:r>
            <a:r>
              <a:rPr lang="en-US" b="1" dirty="0" err="1">
                <a:solidFill>
                  <a:srgbClr val="333333"/>
                </a:solidFill>
                <a:latin typeface="Arial" panose="020B0604020202020204" pitchFamily="34" charset="0"/>
                <a:cs typeface="Arial" panose="020B0604020202020204" pitchFamily="34" charset="0"/>
              </a:rPr>
              <a:t>organising</a:t>
            </a:r>
            <a:endParaRPr lang="en-US" b="1" dirty="0">
              <a:solidFill>
                <a:srgbClr val="333333"/>
              </a:solidFill>
              <a:latin typeface="Arial" panose="020B0604020202020204" pitchFamily="34" charset="0"/>
              <a:cs typeface="Arial" panose="020B0604020202020204" pitchFamily="34" charset="0"/>
            </a:endParaRPr>
          </a:p>
          <a:p>
            <a:r>
              <a:rPr lang="en-US" dirty="0">
                <a:solidFill>
                  <a:srgbClr val="333333"/>
                </a:solidFill>
                <a:latin typeface="Arial" panose="020B0604020202020204" pitchFamily="34" charset="0"/>
                <a:cs typeface="Arial" panose="020B0604020202020204" pitchFamily="34" charset="0"/>
              </a:rPr>
              <a:t>support for </a:t>
            </a:r>
            <a:r>
              <a:rPr lang="en-US" b="1" dirty="0">
                <a:solidFill>
                  <a:srgbClr val="333333"/>
                </a:solidFill>
                <a:latin typeface="Arial" panose="020B0604020202020204" pitchFamily="34" charset="0"/>
                <a:cs typeface="Arial" panose="020B0604020202020204" pitchFamily="34" charset="0"/>
              </a:rPr>
              <a:t>sexual and reproductive rights</a:t>
            </a:r>
            <a:endParaRPr lang="en-US" dirty="0">
              <a:solidFill>
                <a:srgbClr val="333333"/>
              </a:solidFill>
              <a:latin typeface="Arial" panose="020B0604020202020204" pitchFamily="34" charset="0"/>
              <a:cs typeface="Arial" panose="020B0604020202020204" pitchFamily="34" charset="0"/>
            </a:endParaRPr>
          </a:p>
          <a:p>
            <a:r>
              <a:rPr lang="en-US" dirty="0">
                <a:solidFill>
                  <a:srgbClr val="333333"/>
                </a:solidFill>
                <a:latin typeface="Arial" panose="020B0604020202020204" pitchFamily="34" charset="0"/>
                <a:cs typeface="Arial" panose="020B0604020202020204" pitchFamily="34" charset="0"/>
              </a:rPr>
              <a:t>access to </a:t>
            </a:r>
            <a:r>
              <a:rPr lang="en-US" b="1" dirty="0">
                <a:solidFill>
                  <a:srgbClr val="333333"/>
                </a:solidFill>
                <a:latin typeface="Arial" panose="020B0604020202020204" pitchFamily="34" charset="0"/>
                <a:cs typeface="Arial" panose="020B0604020202020204" pitchFamily="34" charset="0"/>
              </a:rPr>
              <a:t>internet and digital technology</a:t>
            </a:r>
          </a:p>
          <a:p>
            <a:r>
              <a:rPr lang="en-US" dirty="0">
                <a:solidFill>
                  <a:srgbClr val="333333"/>
                </a:solidFill>
                <a:latin typeface="Arial" panose="020B0604020202020204" pitchFamily="34" charset="0"/>
                <a:cs typeface="Arial" panose="020B0604020202020204" pitchFamily="34" charset="0"/>
              </a:rPr>
              <a:t>access to </a:t>
            </a:r>
            <a:r>
              <a:rPr lang="en-US" b="1" dirty="0">
                <a:solidFill>
                  <a:srgbClr val="333333"/>
                </a:solidFill>
                <a:latin typeface="Arial" panose="020B0604020202020204" pitchFamily="34" charset="0"/>
                <a:cs typeface="Arial" panose="020B0604020202020204" pitchFamily="34" charset="0"/>
              </a:rPr>
              <a:t>legal aid</a:t>
            </a:r>
          </a:p>
          <a:p>
            <a:r>
              <a:rPr lang="en-US" dirty="0">
                <a:solidFill>
                  <a:srgbClr val="333333"/>
                </a:solidFill>
                <a:latin typeface="Arial" panose="020B0604020202020204" pitchFamily="34" charset="0"/>
                <a:cs typeface="Arial" panose="020B0604020202020204" pitchFamily="34" charset="0"/>
              </a:rPr>
              <a:t>support for </a:t>
            </a:r>
            <a:r>
              <a:rPr lang="en-US" b="1" dirty="0">
                <a:solidFill>
                  <a:srgbClr val="333333"/>
                </a:solidFill>
                <a:latin typeface="Arial" panose="020B0604020202020204" pitchFamily="34" charset="0"/>
                <a:cs typeface="Arial" panose="020B0604020202020204" pitchFamily="34" charset="0"/>
              </a:rPr>
              <a:t>transitions</a:t>
            </a:r>
          </a:p>
          <a:p>
            <a:pPr marL="457200" lvl="1" indent="0">
              <a:buNone/>
            </a:pPr>
            <a:r>
              <a:rPr lang="en-US" dirty="0">
                <a:solidFill>
                  <a:srgbClr val="333333"/>
                </a:solidFill>
                <a:latin typeface="Arial" panose="020B0604020202020204" pitchFamily="34" charset="0"/>
                <a:cs typeface="Arial" panose="020B0604020202020204" pitchFamily="34" charset="0"/>
              </a:rPr>
              <a:t>to adulthood, higher education, employment, from parental home, and from institutional care</a:t>
            </a:r>
          </a:p>
        </p:txBody>
      </p:sp>
    </p:spTree>
    <p:extLst>
      <p:ext uri="{BB962C8B-B14F-4D97-AF65-F5344CB8AC3E}">
        <p14:creationId xmlns:p14="http://schemas.microsoft.com/office/powerpoint/2010/main" val="699568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838200" y="0"/>
            <a:ext cx="10515600" cy="1325563"/>
          </a:xfrm>
        </p:spPr>
        <p:txBody>
          <a:bodyPr>
            <a:normAutofit/>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14</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ENIL’s proposal for additional principles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838200" y="1325562"/>
            <a:ext cx="10934700" cy="4978255"/>
          </a:xfrm>
        </p:spPr>
        <p:txBody>
          <a:bodyPr>
            <a:noAutofit/>
          </a:bodyPr>
          <a:lstStyle/>
          <a:p>
            <a:r>
              <a:rPr lang="en-US" sz="2400" dirty="0">
                <a:solidFill>
                  <a:srgbClr val="333333"/>
                </a:solidFill>
                <a:latin typeface="Arial" panose="020B0604020202020204" pitchFamily="34" charset="0"/>
                <a:cs typeface="Arial" panose="020B0604020202020204" pitchFamily="34" charset="0"/>
              </a:rPr>
              <a:t>adopt an </a:t>
            </a:r>
            <a:r>
              <a:rPr lang="en-US" sz="2400" b="1" dirty="0">
                <a:solidFill>
                  <a:srgbClr val="333333"/>
                </a:solidFill>
                <a:latin typeface="Arial" panose="020B0604020202020204" pitchFamily="34" charset="0"/>
                <a:cs typeface="Arial" panose="020B0604020202020204" pitchFamily="34" charset="0"/>
              </a:rPr>
              <a:t>intersectional perspective</a:t>
            </a:r>
            <a:endParaRPr lang="en-US" sz="2400" dirty="0">
              <a:solidFill>
                <a:srgbClr val="333333"/>
              </a:solidFill>
              <a:latin typeface="Arial" panose="020B0604020202020204" pitchFamily="34" charset="0"/>
              <a:cs typeface="Arial" panose="020B0604020202020204" pitchFamily="34" charset="0"/>
            </a:endParaRPr>
          </a:p>
          <a:p>
            <a:pPr marL="457200" lvl="1" indent="0">
              <a:buNone/>
            </a:pPr>
            <a:r>
              <a:rPr lang="en-US" sz="2000" dirty="0">
                <a:solidFill>
                  <a:srgbClr val="333333"/>
                </a:solidFill>
                <a:latin typeface="Arial" panose="020B0604020202020204" pitchFamily="34" charset="0"/>
                <a:cs typeface="Arial" panose="020B0604020202020204" pitchFamily="34" charset="0"/>
              </a:rPr>
              <a:t>consider overlaps between </a:t>
            </a:r>
            <a:r>
              <a:rPr lang="en-GB" sz="2000" dirty="0">
                <a:solidFill>
                  <a:srgbClr val="333333"/>
                </a:solidFill>
                <a:latin typeface="Arial" panose="020B0604020202020204" pitchFamily="34" charset="0"/>
                <a:cs typeface="Arial" panose="020B0604020202020204" pitchFamily="34" charset="0"/>
              </a:rPr>
              <a:t>disability and older age, gender, sexuality, poverty, climate change, and locality</a:t>
            </a:r>
          </a:p>
          <a:p>
            <a:endParaRPr lang="en-GB" sz="2000" dirty="0">
              <a:solidFill>
                <a:srgbClr val="333333"/>
              </a:solidFill>
              <a:latin typeface="Arial" panose="020B0604020202020204" pitchFamily="34" charset="0"/>
              <a:cs typeface="Arial" panose="020B0604020202020204" pitchFamily="34" charset="0"/>
            </a:endParaRPr>
          </a:p>
          <a:p>
            <a:r>
              <a:rPr lang="en-GB" sz="2400" dirty="0">
                <a:solidFill>
                  <a:srgbClr val="333333"/>
                </a:solidFill>
                <a:latin typeface="Arial" panose="020B0604020202020204" pitchFamily="34" charset="0"/>
                <a:cs typeface="Arial" panose="020B0604020202020204" pitchFamily="34" charset="0"/>
              </a:rPr>
              <a:t>ensure IL in </a:t>
            </a:r>
            <a:r>
              <a:rPr lang="en-GB" sz="2400" b="1" dirty="0">
                <a:solidFill>
                  <a:srgbClr val="333333"/>
                </a:solidFill>
                <a:latin typeface="Arial" panose="020B0604020202020204" pitchFamily="34" charset="0"/>
                <a:cs typeface="Arial" panose="020B0604020202020204" pitchFamily="34" charset="0"/>
              </a:rPr>
              <a:t>emergency situations</a:t>
            </a:r>
          </a:p>
          <a:p>
            <a:pPr marL="457200" lvl="1" indent="0">
              <a:buNone/>
            </a:pPr>
            <a:r>
              <a:rPr lang="en-GB" sz="2000" dirty="0">
                <a:solidFill>
                  <a:srgbClr val="333333"/>
                </a:solidFill>
                <a:latin typeface="Arial" panose="020B0604020202020204" pitchFamily="34" charset="0"/>
                <a:cs typeface="Arial" panose="020B0604020202020204" pitchFamily="34" charset="0"/>
              </a:rPr>
              <a:t>armed conflicts, natural disasters, pandemics</a:t>
            </a:r>
          </a:p>
          <a:p>
            <a:endParaRPr lang="en-GB" sz="2000" dirty="0">
              <a:solidFill>
                <a:srgbClr val="333333"/>
              </a:solidFill>
              <a:latin typeface="Arial" panose="020B0604020202020204" pitchFamily="34" charset="0"/>
              <a:cs typeface="Arial" panose="020B0604020202020204" pitchFamily="34" charset="0"/>
            </a:endParaRPr>
          </a:p>
          <a:p>
            <a:r>
              <a:rPr lang="en-GB" sz="2400" dirty="0">
                <a:solidFill>
                  <a:srgbClr val="333333"/>
                </a:solidFill>
                <a:latin typeface="Arial" panose="020B0604020202020204" pitchFamily="34" charset="0"/>
                <a:cs typeface="Arial" panose="020B0604020202020204" pitchFamily="34" charset="0"/>
              </a:rPr>
              <a:t>co-produce </a:t>
            </a:r>
            <a:r>
              <a:rPr lang="en-GB" sz="2400" b="1" dirty="0">
                <a:solidFill>
                  <a:srgbClr val="333333"/>
                </a:solidFill>
                <a:latin typeface="Arial" panose="020B0604020202020204" pitchFamily="34" charset="0"/>
                <a:cs typeface="Arial" panose="020B0604020202020204" pitchFamily="34" charset="0"/>
              </a:rPr>
              <a:t>disability research</a:t>
            </a:r>
          </a:p>
          <a:p>
            <a:endParaRPr lang="en-GB" sz="2000" b="1" dirty="0">
              <a:solidFill>
                <a:srgbClr val="333333"/>
              </a:solidFill>
              <a:latin typeface="Arial" panose="020B0604020202020204" pitchFamily="34" charset="0"/>
              <a:cs typeface="Arial" panose="020B0604020202020204" pitchFamily="34" charset="0"/>
            </a:endParaRPr>
          </a:p>
          <a:p>
            <a:r>
              <a:rPr lang="en-GB" sz="2400" b="1" dirty="0">
                <a:solidFill>
                  <a:srgbClr val="333333"/>
                </a:solidFill>
                <a:latin typeface="Arial" panose="020B0604020202020204" pitchFamily="34" charset="0"/>
                <a:cs typeface="Arial" panose="020B0604020202020204" pitchFamily="34" charset="0"/>
              </a:rPr>
              <a:t>decolonise IL</a:t>
            </a:r>
          </a:p>
          <a:p>
            <a:pPr lvl="1"/>
            <a:r>
              <a:rPr lang="en-GB" sz="2000" dirty="0">
                <a:solidFill>
                  <a:srgbClr val="333333"/>
                </a:solidFill>
                <a:latin typeface="Arial" panose="020B0604020202020204" pitchFamily="34" charset="0"/>
                <a:cs typeface="Arial" panose="020B0604020202020204" pitchFamily="34" charset="0"/>
              </a:rPr>
              <a:t>engage with – and promote – local knowledges and practices regarding self-determination (‘choice and control’)</a:t>
            </a:r>
          </a:p>
          <a:p>
            <a:pPr lvl="1"/>
            <a:r>
              <a:rPr lang="en-GB" sz="2000" dirty="0">
                <a:solidFill>
                  <a:srgbClr val="333333"/>
                </a:solidFill>
                <a:latin typeface="Arial" panose="020B0604020202020204" pitchFamily="34" charset="0"/>
                <a:cs typeface="Arial" panose="020B0604020202020204" pitchFamily="34" charset="0"/>
              </a:rPr>
              <a:t>develop culturally sensitive, locally appropriate Independent Living ideas and practices</a:t>
            </a:r>
            <a:endParaRPr lang="en-US" sz="2000" dirty="0">
              <a:solidFill>
                <a:srgbClr val="333333"/>
              </a:solidFill>
              <a:latin typeface="Arial" panose="020B0604020202020204" pitchFamily="34" charset="0"/>
              <a:cs typeface="Arial" panose="020B0604020202020204" pitchFamily="34" charset="0"/>
            </a:endParaRPr>
          </a:p>
          <a:p>
            <a:endParaRPr lang="en-US" sz="24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93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658091" y="1"/>
            <a:ext cx="10695709" cy="1537854"/>
          </a:xfrm>
        </p:spPr>
        <p:txBody>
          <a:bodyPr>
            <a:normAutofit/>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15</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658091" y="1357746"/>
            <a:ext cx="11201400" cy="4710546"/>
          </a:xfrm>
        </p:spPr>
        <p:txBody>
          <a:bodyPr>
            <a:noAutofit/>
          </a:bodyPr>
          <a:lstStyle/>
          <a:p>
            <a:endParaRPr lang="en-GB" sz="2000" dirty="0">
              <a:solidFill>
                <a:srgbClr val="333333"/>
              </a:solidFill>
              <a:latin typeface="Arial" panose="020B0604020202020204" pitchFamily="34" charset="0"/>
              <a:cs typeface="Arial" panose="020B0604020202020204" pitchFamily="34" charset="0"/>
            </a:endParaRPr>
          </a:p>
          <a:p>
            <a:r>
              <a:rPr lang="en-GB" sz="3200" dirty="0">
                <a:solidFill>
                  <a:srgbClr val="333333"/>
                </a:solidFill>
                <a:latin typeface="Arial" panose="020B0604020202020204" pitchFamily="34" charset="0"/>
                <a:cs typeface="Arial" panose="020B0604020202020204" pitchFamily="34" charset="0"/>
              </a:rPr>
              <a:t>What are the current priority pillars in your state or country?</a:t>
            </a:r>
          </a:p>
          <a:p>
            <a:endParaRPr lang="en-GB" sz="3200" dirty="0">
              <a:solidFill>
                <a:srgbClr val="333333"/>
              </a:solidFill>
              <a:latin typeface="Arial" panose="020B0604020202020204" pitchFamily="34" charset="0"/>
              <a:cs typeface="Arial" panose="020B0604020202020204" pitchFamily="34" charset="0"/>
            </a:endParaRPr>
          </a:p>
          <a:p>
            <a:r>
              <a:rPr lang="en-GB" sz="3200" dirty="0">
                <a:solidFill>
                  <a:srgbClr val="333333"/>
                </a:solidFill>
                <a:latin typeface="Arial" panose="020B0604020202020204" pitchFamily="34" charset="0"/>
                <a:cs typeface="Arial" panose="020B0604020202020204" pitchFamily="34" charset="0"/>
              </a:rPr>
              <a:t>How to make the IL Pillars framework more inclusive?</a:t>
            </a:r>
          </a:p>
          <a:p>
            <a:pPr marL="457200" lvl="1" indent="0">
              <a:buNone/>
            </a:pPr>
            <a:r>
              <a:rPr lang="en-GB" dirty="0">
                <a:solidFill>
                  <a:srgbClr val="333333"/>
                </a:solidFill>
                <a:latin typeface="Arial" panose="020B0604020202020204" pitchFamily="34" charset="0"/>
                <a:cs typeface="Arial" panose="020B0604020202020204" pitchFamily="34" charset="0"/>
              </a:rPr>
              <a:t>diversity of impairments, ages, genders, ethnicities; culturally sensitive / decolonial; appropriate for both high-income and low-income contexts</a:t>
            </a:r>
          </a:p>
          <a:p>
            <a:pPr marL="457200" lvl="1" indent="0">
              <a:buNone/>
            </a:pPr>
            <a:endParaRPr lang="en-GB" sz="2800" dirty="0">
              <a:solidFill>
                <a:srgbClr val="333333"/>
              </a:solidFill>
              <a:latin typeface="Arial" panose="020B0604020202020204" pitchFamily="34" charset="0"/>
              <a:cs typeface="Arial" panose="020B0604020202020204" pitchFamily="34" charset="0"/>
            </a:endParaRPr>
          </a:p>
          <a:p>
            <a:r>
              <a:rPr lang="en-GB" sz="3200" dirty="0">
                <a:solidFill>
                  <a:srgbClr val="333333"/>
                </a:solidFill>
                <a:latin typeface="Arial" panose="020B0604020202020204" pitchFamily="34" charset="0"/>
                <a:cs typeface="Arial" panose="020B0604020202020204" pitchFamily="34" charset="0"/>
              </a:rPr>
              <a:t>Are there additional pillars or principles that need to be considered?</a:t>
            </a:r>
          </a:p>
        </p:txBody>
      </p:sp>
    </p:spTree>
    <p:extLst>
      <p:ext uri="{BB962C8B-B14F-4D97-AF65-F5344CB8AC3E}">
        <p14:creationId xmlns:p14="http://schemas.microsoft.com/office/powerpoint/2010/main" val="3148665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838200" y="0"/>
            <a:ext cx="10515600" cy="1052946"/>
          </a:xfrm>
        </p:spPr>
        <p:txBody>
          <a:bodyPr>
            <a:normAutofit fontScale="90000"/>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16</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838200" y="1253330"/>
            <a:ext cx="10515600" cy="5189033"/>
          </a:xfrm>
        </p:spPr>
        <p:txBody>
          <a:bodyPr>
            <a:noAutofit/>
          </a:bodyPr>
          <a:lstStyle/>
          <a:p>
            <a:pPr marL="0" indent="0">
              <a:buNone/>
            </a:pPr>
            <a:r>
              <a:rPr lang="en-GB" sz="1200" dirty="0">
                <a:latin typeface="Arial" panose="020B0604020202020204" pitchFamily="34" charset="0"/>
                <a:cs typeface="Arial" panose="020B0604020202020204" pitchFamily="34" charset="0"/>
              </a:rPr>
              <a:t>Davies, K. (1990) ‘A social barriers model of disability: theory into practice. The emergence of the "seven needs“’, paper prepared for the Derbyshire Coalition of Disabled People. </a:t>
            </a:r>
            <a:r>
              <a:rPr lang="en-GB" sz="1200" dirty="0">
                <a:latin typeface="Arial" panose="020B0604020202020204" pitchFamily="34" charset="0"/>
                <a:cs typeface="Arial" panose="020B0604020202020204" pitchFamily="34" charset="0"/>
                <a:hlinkClick r:id="rId3"/>
              </a:rPr>
              <a:t>https://web.archive.org/web/20240324073420/https://disability-studies.leeds.ac.uk/wp-content/uploads/sites/40/library/DavisK-davis-social-barriers.pdf</a:t>
            </a:r>
            <a:r>
              <a:rPr lang="en-GB" sz="1200" dirty="0">
                <a:latin typeface="Arial" panose="020B0604020202020204" pitchFamily="34" charset="0"/>
                <a:cs typeface="Arial" panose="020B0604020202020204" pitchFamily="34" charset="0"/>
              </a:rPr>
              <a:t> </a:t>
            </a:r>
          </a:p>
          <a:p>
            <a:pPr marL="0" indent="0">
              <a:buNone/>
            </a:pPr>
            <a:r>
              <a:rPr lang="en-GB" sz="1200" dirty="0">
                <a:latin typeface="Arial" panose="020B0604020202020204" pitchFamily="34" charset="0"/>
                <a:cs typeface="Arial" panose="020B0604020202020204" pitchFamily="34" charset="0"/>
              </a:rPr>
              <a:t>Disability Rights UK (n.d.) ‘Independent Living. Disability Rights UK Factsheet F38’, online publication. London: Disability Rights UK. </a:t>
            </a:r>
            <a:r>
              <a:rPr lang="en-GB" sz="1200" dirty="0">
                <a:latin typeface="Arial" panose="020B0604020202020204" pitchFamily="34" charset="0"/>
                <a:cs typeface="Arial" panose="020B0604020202020204" pitchFamily="34" charset="0"/>
                <a:hlinkClick r:id="rId4"/>
              </a:rPr>
              <a:t>https://web.archive.org/web/20231108170115/https://www.disabilityrightsuk.org/resources/independent-living</a:t>
            </a:r>
            <a:endParaRPr lang="en-GB" sz="1200" dirty="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rPr>
              <a:t>ENIL (n.d.) ‘About ENIL’, online publication. Brussels: European Network on Independent Living. </a:t>
            </a:r>
            <a:r>
              <a:rPr lang="en-GB" sz="1200" dirty="0">
                <a:latin typeface="Arial" panose="020B0604020202020204" pitchFamily="34" charset="0"/>
                <a:cs typeface="Arial" panose="020B0604020202020204" pitchFamily="34" charset="0"/>
                <a:hlinkClick r:id="rId5"/>
              </a:rPr>
              <a:t>https://web.archive.org/web/20231110111447/https://enil.eu/about-enil/</a:t>
            </a:r>
            <a:endParaRPr lang="en-GB" sz="1200" dirty="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rPr>
              <a:t>Evans, J. (2002) ‘Independent Living Movement in the UK’, online publication. Leeds: The Disability Archive UK. Available online at: </a:t>
            </a:r>
            <a:r>
              <a:rPr lang="en-GB" sz="1200" dirty="0">
                <a:latin typeface="Arial" panose="020B0604020202020204" pitchFamily="34" charset="0"/>
                <a:cs typeface="Arial" panose="020B0604020202020204" pitchFamily="34" charset="0"/>
                <a:hlinkClick r:id="rId6"/>
              </a:rPr>
              <a:t>https://web.archive.org/web/20231110120434/https://disability-studies.leeds.ac.uk/wp-content/uploads/sites/40/library/evans-Version-2-Independent-Living-Movement-in-the-UK.pdf</a:t>
            </a:r>
            <a:endParaRPr lang="en-GB" sz="1200" dirty="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rPr>
              <a:t>Heumann, J. (2004) </a:t>
            </a:r>
            <a:r>
              <a:rPr lang="en-GB" sz="1200" i="1" dirty="0">
                <a:latin typeface="Arial" panose="020B0604020202020204" pitchFamily="34" charset="0"/>
                <a:cs typeface="Arial" panose="020B0604020202020204" pitchFamily="34" charset="0"/>
              </a:rPr>
              <a:t>Judith Heumann, Pioneering Disability Rights Advocate and Leader in Disabled in Action, New York: </a:t>
            </a:r>
            <a:r>
              <a:rPr lang="en-GB" sz="1200" i="1" dirty="0" err="1">
                <a:latin typeface="Arial" panose="020B0604020202020204" pitchFamily="34" charset="0"/>
                <a:cs typeface="Arial" panose="020B0604020202020204" pitchFamily="34" charset="0"/>
              </a:rPr>
              <a:t>Center</a:t>
            </a:r>
            <a:r>
              <a:rPr lang="en-GB" sz="1200" i="1" dirty="0">
                <a:latin typeface="Arial" panose="020B0604020202020204" pitchFamily="34" charset="0"/>
                <a:cs typeface="Arial" panose="020B0604020202020204" pitchFamily="34" charset="0"/>
              </a:rPr>
              <a:t> for Independent Living, Berkeley; World Institute on Disability; and the US Department of Education 1960s-2000</a:t>
            </a:r>
            <a:r>
              <a:rPr lang="en-GB" sz="1200" dirty="0">
                <a:latin typeface="Arial" panose="020B0604020202020204" pitchFamily="34" charset="0"/>
                <a:cs typeface="Arial" panose="020B0604020202020204" pitchFamily="34" charset="0"/>
              </a:rPr>
              <a:t>. An oral history conducted by Susan Brown, David </a:t>
            </a:r>
            <a:r>
              <a:rPr lang="en-GB" sz="1200" dirty="0" err="1">
                <a:latin typeface="Arial" panose="020B0604020202020204" pitchFamily="34" charset="0"/>
                <a:cs typeface="Arial" panose="020B0604020202020204" pitchFamily="34" charset="0"/>
              </a:rPr>
              <a:t>Landes</a:t>
            </a:r>
            <a:r>
              <a:rPr lang="en-GB" sz="1200" dirty="0">
                <a:latin typeface="Arial" panose="020B0604020202020204" pitchFamily="34" charset="0"/>
                <a:cs typeface="Arial" panose="020B0604020202020204" pitchFamily="34" charset="0"/>
              </a:rPr>
              <a:t>, Jonathan Young in 1998-2001. Berkeley, CA: Regional Oral History Office, The Bancroft Library, University of California, Berkeley. </a:t>
            </a:r>
            <a:r>
              <a:rPr lang="en-GB" sz="1200" dirty="0">
                <a:latin typeface="Arial" panose="020B0604020202020204" pitchFamily="34" charset="0"/>
                <a:cs typeface="Arial" panose="020B0604020202020204" pitchFamily="34" charset="0"/>
                <a:hlinkClick r:id="rId7"/>
              </a:rPr>
              <a:t>https://oac.cdlib.org/view?docId=hb9v19p0k9&amp;brand=oac4</a:t>
            </a:r>
            <a:endParaRPr lang="en-GB" sz="1200" dirty="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rPr>
              <a:t>Hunt, J. (2019) </a:t>
            </a:r>
            <a:r>
              <a:rPr lang="en-GB" sz="1200" i="1" dirty="0">
                <a:latin typeface="Arial" panose="020B0604020202020204" pitchFamily="34" charset="0"/>
                <a:cs typeface="Arial" panose="020B0604020202020204" pitchFamily="34" charset="0"/>
              </a:rPr>
              <a:t>No Limits. The Disabled People’s Movement – A Radical History</a:t>
            </a:r>
            <a:r>
              <a:rPr lang="en-GB" sz="1200" dirty="0">
                <a:latin typeface="Arial" panose="020B0604020202020204" pitchFamily="34" charset="0"/>
                <a:cs typeface="Arial" panose="020B0604020202020204" pitchFamily="34" charset="0"/>
              </a:rPr>
              <a:t>. Manchester: TBR Imprint.</a:t>
            </a:r>
          </a:p>
          <a:p>
            <a:pPr marL="0" indent="0">
              <a:buNone/>
            </a:pPr>
            <a:r>
              <a:rPr lang="en-GB" sz="1200" dirty="0" err="1">
                <a:latin typeface="Arial" panose="020B0604020202020204" pitchFamily="34" charset="0"/>
                <a:cs typeface="Arial" panose="020B0604020202020204" pitchFamily="34" charset="0"/>
              </a:rPr>
              <a:t>Kleinfield</a:t>
            </a:r>
            <a:r>
              <a:rPr lang="en-GB" sz="1200" dirty="0">
                <a:latin typeface="Arial" panose="020B0604020202020204" pitchFamily="34" charset="0"/>
                <a:cs typeface="Arial" panose="020B0604020202020204" pitchFamily="34" charset="0"/>
              </a:rPr>
              <a:t>, S. (1979) ‘Declaring independence in Berkeley’, </a:t>
            </a:r>
            <a:r>
              <a:rPr lang="en-GB" sz="1200" i="1" dirty="0">
                <a:latin typeface="Arial" panose="020B0604020202020204" pitchFamily="34" charset="0"/>
                <a:cs typeface="Arial" panose="020B0604020202020204" pitchFamily="34" charset="0"/>
              </a:rPr>
              <a:t>Psychology Today</a:t>
            </a:r>
            <a:r>
              <a:rPr lang="en-GB" sz="1200" dirty="0">
                <a:latin typeface="Arial" panose="020B0604020202020204" pitchFamily="34" charset="0"/>
                <a:cs typeface="Arial" panose="020B0604020202020204" pitchFamily="34" charset="0"/>
              </a:rPr>
              <a:t>, Vol. 13, No. 3, pp. 67–78. Reprinted and posted at: </a:t>
            </a:r>
            <a:r>
              <a:rPr lang="en-GB" sz="1200" dirty="0">
                <a:latin typeface="Arial" panose="020B0604020202020204" pitchFamily="34" charset="0"/>
                <a:cs typeface="Arial" panose="020B0604020202020204" pitchFamily="34" charset="0"/>
                <a:hlinkClick r:id="rId8"/>
              </a:rPr>
              <a:t>http://www.independentliving.org/toolsforpower/tools2.html</a:t>
            </a:r>
            <a:endParaRPr lang="en-GB" sz="1200" dirty="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rPr>
              <a:t>Racino, J. A. (1991) ‘</a:t>
            </a:r>
            <a:r>
              <a:rPr lang="en-GB" sz="1200" dirty="0" err="1">
                <a:latin typeface="Arial" panose="020B0604020202020204" pitchFamily="34" charset="0"/>
                <a:cs typeface="Arial" panose="020B0604020202020204" pitchFamily="34" charset="0"/>
              </a:rPr>
              <a:t>Center</a:t>
            </a:r>
            <a:r>
              <a:rPr lang="en-GB" sz="1200" dirty="0">
                <a:latin typeface="Arial" panose="020B0604020202020204" pitchFamily="34" charset="0"/>
                <a:cs typeface="Arial" panose="020B0604020202020204" pitchFamily="34" charset="0"/>
              </a:rPr>
              <a:t> for Independent Living (CIL): Disabled People Take the Lead for Full Community Lives’. Syracuse, NY: Research and Training </a:t>
            </a:r>
            <a:r>
              <a:rPr lang="en-GB" sz="1200" dirty="0" err="1">
                <a:latin typeface="Arial" panose="020B0604020202020204" pitchFamily="34" charset="0"/>
                <a:cs typeface="Arial" panose="020B0604020202020204" pitchFamily="34" charset="0"/>
              </a:rPr>
              <a:t>Center</a:t>
            </a:r>
            <a:r>
              <a:rPr lang="en-GB" sz="1200" dirty="0">
                <a:latin typeface="Arial" panose="020B0604020202020204" pitchFamily="34" charset="0"/>
                <a:cs typeface="Arial" panose="020B0604020202020204" pitchFamily="34" charset="0"/>
              </a:rPr>
              <a:t> on Community Integration, Syracuse University. </a:t>
            </a:r>
            <a:r>
              <a:rPr lang="en-GB" sz="1200" dirty="0">
                <a:latin typeface="Arial" panose="020B0604020202020204" pitchFamily="34" charset="0"/>
                <a:cs typeface="Arial" panose="020B0604020202020204" pitchFamily="34" charset="0"/>
                <a:hlinkClick r:id="rId9"/>
              </a:rPr>
              <a:t>https://www.independentliving.org/docs4/racino91.html</a:t>
            </a:r>
            <a:endParaRPr lang="en-GB" sz="1200" dirty="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rPr>
              <a:t>Spectrum CIL (n.d.) ‘“Rights not Charity” – 12 Basic Rights’, online publication. Southampton: Spectrum CIL. </a:t>
            </a:r>
            <a:r>
              <a:rPr lang="en-GB" sz="1200" dirty="0">
                <a:latin typeface="Arial" panose="020B0604020202020204" pitchFamily="34" charset="0"/>
                <a:cs typeface="Arial" panose="020B0604020202020204" pitchFamily="34" charset="0"/>
                <a:hlinkClick r:id="rId10"/>
              </a:rPr>
              <a:t>https://web.archive.org/web/20231110172314/https://spectrumcil.co.uk/wp-content/uploads/2015/04/SPECTRUM-12-Basic-Rights-2013</a:t>
            </a:r>
            <a:endParaRPr lang="en-GB" sz="1200" dirty="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rPr>
              <a:t>Zukas, H. (1975) </a:t>
            </a:r>
            <a:r>
              <a:rPr lang="en-GB" sz="1200" i="1" dirty="0">
                <a:latin typeface="Arial" panose="020B0604020202020204" pitchFamily="34" charset="0"/>
                <a:cs typeface="Arial" panose="020B0604020202020204" pitchFamily="34" charset="0"/>
              </a:rPr>
              <a:t>CIL History. Report of the State of the Art Conference</a:t>
            </a:r>
            <a:r>
              <a:rPr lang="en-GB" sz="1200" dirty="0">
                <a:latin typeface="Arial" panose="020B0604020202020204" pitchFamily="34" charset="0"/>
                <a:cs typeface="Arial" panose="020B0604020202020204" pitchFamily="34" charset="0"/>
              </a:rPr>
              <a:t>. Berkeley, CA: </a:t>
            </a:r>
            <a:r>
              <a:rPr lang="en-GB" sz="1200" dirty="0" err="1">
                <a:latin typeface="Arial" panose="020B0604020202020204" pitchFamily="34" charset="0"/>
                <a:cs typeface="Arial" panose="020B0604020202020204" pitchFamily="34" charset="0"/>
              </a:rPr>
              <a:t>Center</a:t>
            </a:r>
            <a:r>
              <a:rPr lang="en-GB" sz="1200" dirty="0">
                <a:latin typeface="Arial" panose="020B0604020202020204" pitchFamily="34" charset="0"/>
                <a:cs typeface="Arial" panose="020B0604020202020204" pitchFamily="34" charset="0"/>
              </a:rPr>
              <a:t> for Independent Living – Berkeley. </a:t>
            </a:r>
            <a:r>
              <a:rPr lang="en-GB" sz="1200" dirty="0">
                <a:latin typeface="Arial" panose="020B0604020202020204" pitchFamily="34" charset="0"/>
                <a:cs typeface="Arial" panose="020B0604020202020204" pitchFamily="34" charset="0"/>
                <a:hlinkClick r:id="rId11"/>
              </a:rPr>
              <a:t>https://web.archive.org/web/20231110174358/https://www.independentliving.org/docs3/zukas.html</a:t>
            </a:r>
            <a:endParaRPr lang="en-GB"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66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a:xfrm>
            <a:off x="838200" y="365126"/>
            <a:ext cx="10515600" cy="531858"/>
          </a:xfrm>
        </p:spPr>
        <p:txBody>
          <a:bodyPr>
            <a:normAutofit/>
          </a:bodyPr>
          <a:lstStyle/>
          <a:p>
            <a:r>
              <a:rPr lang="en-US" sz="2000" dirty="0">
                <a:latin typeface="Arial" panose="020B0604020202020204" pitchFamily="34" charset="0"/>
                <a:cs typeface="Arial" panose="020B0604020202020204" pitchFamily="34" charset="0"/>
              </a:rPr>
              <a:t>&gt;&gt; SLIDE </a:t>
            </a:r>
            <a:fld id="{13672F23-EC48-4D52-A60F-9B8ECB54358F}" type="slidenum">
              <a:rPr lang="en-US" sz="2000" smtClean="0">
                <a:latin typeface="Arial" panose="020B0604020202020204" pitchFamily="34" charset="0"/>
                <a:cs typeface="Arial" panose="020B0604020202020204" pitchFamily="34" charset="0"/>
              </a:rPr>
              <a:t>2</a:t>
            </a:fld>
            <a:endParaRPr lang="en-US" sz="2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a:xfrm>
            <a:off x="838200" y="1617133"/>
            <a:ext cx="10515600" cy="3987536"/>
          </a:xfrm>
        </p:spPr>
        <p:txBody>
          <a:bodyPr>
            <a:normAutofit/>
          </a:bodyPr>
          <a:lstStyle/>
          <a:p>
            <a:pPr marL="0" indent="0" algn="ctr">
              <a:buNone/>
            </a:pPr>
            <a:r>
              <a:rPr lang="en-GB" sz="3900" b="1" dirty="0">
                <a:latin typeface="Arial" panose="020B0604020202020204" pitchFamily="34" charset="0"/>
                <a:cs typeface="Arial" panose="020B0604020202020204" pitchFamily="34" charset="0"/>
              </a:rPr>
              <a:t>Revisiting the 12 Independent Living Pillars through a global and intersectional lens</a:t>
            </a:r>
            <a:endParaRPr lang="en-US" sz="3900" b="1"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23 July 2024</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sz="2400" b="1" dirty="0">
                <a:latin typeface="Arial" panose="020B0604020202020204" pitchFamily="34" charset="0"/>
                <a:cs typeface="Arial" panose="020B0604020202020204" pitchFamily="34" charset="0"/>
              </a:rPr>
              <a:t>Nadia </a:t>
            </a:r>
            <a:r>
              <a:rPr lang="en-US" sz="2400" b="1" dirty="0" err="1">
                <a:latin typeface="Arial" panose="020B0604020202020204" pitchFamily="34" charset="0"/>
                <a:cs typeface="Arial" panose="020B0604020202020204" pitchFamily="34" charset="0"/>
              </a:rPr>
              <a:t>Hadad</a:t>
            </a:r>
            <a:r>
              <a:rPr lang="en-US" sz="24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Co-chair of the Board of ENIL and member of the Executive Committee of EDF</a:t>
            </a:r>
          </a:p>
          <a:p>
            <a:pPr marL="0" indent="0" algn="ctr">
              <a:buNone/>
            </a:pPr>
            <a:r>
              <a:rPr lang="en-US" sz="2400" b="1" dirty="0">
                <a:latin typeface="Arial" panose="020B0604020202020204" pitchFamily="34" charset="0"/>
                <a:cs typeface="Arial" panose="020B0604020202020204" pitchFamily="34" charset="0"/>
              </a:rPr>
              <a:t>Teodor Mladenov</a:t>
            </a:r>
            <a:r>
              <a:rPr lang="en-US" sz="2400" dirty="0">
                <a:latin typeface="Arial" panose="020B0604020202020204" pitchFamily="34" charset="0"/>
                <a:cs typeface="Arial" panose="020B0604020202020204" pitchFamily="34" charset="0"/>
              </a:rPr>
              <a:t>, Senior Lecturer, University of Dundee, and Coordinator of ENIL’s Independent Living Research Network</a:t>
            </a:r>
          </a:p>
        </p:txBody>
      </p:sp>
    </p:spTree>
    <p:extLst>
      <p:ext uri="{BB962C8B-B14F-4D97-AF65-F5344CB8AC3E}">
        <p14:creationId xmlns:p14="http://schemas.microsoft.com/office/powerpoint/2010/main" val="145634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104422" y="1"/>
            <a:ext cx="12141200" cy="1545696"/>
          </a:xfrm>
        </p:spPr>
        <p:txBody>
          <a:bodyPr>
            <a:normAutofit/>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3</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The European Network on Independent Living (</a:t>
            </a:r>
            <a:r>
              <a:rPr lang="en-GB" sz="3200" b="1" dirty="0">
                <a:latin typeface="Arial" panose="020B0604020202020204" pitchFamily="34" charset="0"/>
                <a:cs typeface="Arial" panose="020B0604020202020204" pitchFamily="34" charset="0"/>
              </a:rPr>
              <a:t>ENIL)</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841022" y="1739900"/>
            <a:ext cx="11020778" cy="4165600"/>
          </a:xfrm>
        </p:spPr>
        <p:txBody>
          <a:bodyPr>
            <a:noAutofit/>
          </a:bodyPr>
          <a:lstStyle/>
          <a:p>
            <a:r>
              <a:rPr lang="en-GB" dirty="0">
                <a:solidFill>
                  <a:srgbClr val="333333"/>
                </a:solidFill>
                <a:latin typeface="Arial" panose="020B0604020202020204" pitchFamily="34" charset="0"/>
                <a:cs typeface="Arial" panose="020B0604020202020204" pitchFamily="34" charset="0"/>
              </a:rPr>
              <a:t>a membership organisation led and controlled by disabled people</a:t>
            </a:r>
          </a:p>
          <a:p>
            <a:endParaRPr lang="en-GB" dirty="0">
              <a:solidFill>
                <a:srgbClr val="333333"/>
              </a:solidFill>
              <a:latin typeface="Arial" panose="020B0604020202020204" pitchFamily="34" charset="0"/>
              <a:cs typeface="Arial" panose="020B0604020202020204" pitchFamily="34" charset="0"/>
            </a:endParaRPr>
          </a:p>
          <a:p>
            <a:r>
              <a:rPr lang="en-GB" dirty="0">
                <a:solidFill>
                  <a:srgbClr val="333333"/>
                </a:solidFill>
                <a:latin typeface="Arial" panose="020B0604020202020204" pitchFamily="34" charset="0"/>
                <a:cs typeface="Arial" panose="020B0604020202020204" pitchFamily="34" charset="0"/>
              </a:rPr>
              <a:t>established in 1989</a:t>
            </a:r>
          </a:p>
          <a:p>
            <a:endParaRPr lang="en-GB" dirty="0">
              <a:solidFill>
                <a:srgbClr val="333333"/>
              </a:solidFill>
              <a:latin typeface="Arial" panose="020B0604020202020204" pitchFamily="34" charset="0"/>
              <a:cs typeface="Arial" panose="020B0604020202020204" pitchFamily="34" charset="0"/>
            </a:endParaRPr>
          </a:p>
          <a:p>
            <a:r>
              <a:rPr lang="en-GB" dirty="0">
                <a:solidFill>
                  <a:srgbClr val="333333"/>
                </a:solidFill>
                <a:latin typeface="Arial" panose="020B0604020202020204" pitchFamily="34" charset="0"/>
                <a:cs typeface="Arial" panose="020B0604020202020204" pitchFamily="34" charset="0"/>
              </a:rPr>
              <a:t>with a mission:</a:t>
            </a:r>
          </a:p>
          <a:p>
            <a:pPr marL="914400" lvl="2" indent="0">
              <a:buNone/>
            </a:pPr>
            <a:r>
              <a:rPr lang="en-GB" sz="2400" dirty="0">
                <a:solidFill>
                  <a:srgbClr val="333333"/>
                </a:solidFill>
                <a:latin typeface="Arial" panose="020B0604020202020204" pitchFamily="34" charset="0"/>
                <a:cs typeface="Arial" panose="020B0604020202020204" pitchFamily="34" charset="0"/>
              </a:rPr>
              <a:t>to advocate and lobby for Independent Living values, principles and practices, namely for a barrier-free environment, provision of personal assistance support and adequate technical aids, together making full citizenship of disabled people possible (ENIL, n.d.)</a:t>
            </a:r>
          </a:p>
        </p:txBody>
      </p:sp>
    </p:spTree>
    <p:extLst>
      <p:ext uri="{BB962C8B-B14F-4D97-AF65-F5344CB8AC3E}">
        <p14:creationId xmlns:p14="http://schemas.microsoft.com/office/powerpoint/2010/main" val="392508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838200" y="1"/>
            <a:ext cx="10515600" cy="1690688"/>
          </a:xfrm>
        </p:spPr>
        <p:txBody>
          <a:bodyPr>
            <a:normAutofit/>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4</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Key principles of </a:t>
            </a:r>
            <a:r>
              <a:rPr lang="en-GB" sz="3200" b="1" dirty="0">
                <a:latin typeface="Arial" panose="020B0604020202020204" pitchFamily="34" charset="0"/>
                <a:cs typeface="Arial" panose="020B0604020202020204" pitchFamily="34" charset="0"/>
              </a:rPr>
              <a:t>ENIL’s work</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917222" y="2095500"/>
            <a:ext cx="4333651" cy="3517900"/>
          </a:xfrm>
        </p:spPr>
        <p:txBody>
          <a:bodyPr>
            <a:noAutofit/>
          </a:bodyPr>
          <a:lstStyle/>
          <a:p>
            <a:r>
              <a:rPr lang="en-GB" sz="3200" dirty="0">
                <a:solidFill>
                  <a:srgbClr val="333333"/>
                </a:solidFill>
                <a:latin typeface="Arial" panose="020B0604020202020204" pitchFamily="34" charset="0"/>
                <a:cs typeface="Arial" panose="020B0604020202020204" pitchFamily="34" charset="0"/>
              </a:rPr>
              <a:t>solidarity</a:t>
            </a:r>
          </a:p>
          <a:p>
            <a:r>
              <a:rPr lang="en-GB" sz="3200" dirty="0">
                <a:solidFill>
                  <a:srgbClr val="333333"/>
                </a:solidFill>
                <a:latin typeface="Arial" panose="020B0604020202020204" pitchFamily="34" charset="0"/>
                <a:cs typeface="Arial" panose="020B0604020202020204" pitchFamily="34" charset="0"/>
              </a:rPr>
              <a:t>peer support</a:t>
            </a:r>
          </a:p>
          <a:p>
            <a:r>
              <a:rPr lang="en-GB" sz="3200" dirty="0">
                <a:solidFill>
                  <a:srgbClr val="333333"/>
                </a:solidFill>
                <a:latin typeface="Arial" panose="020B0604020202020204" pitchFamily="34" charset="0"/>
                <a:cs typeface="Arial" panose="020B0604020202020204" pitchFamily="34" charset="0"/>
              </a:rPr>
              <a:t>self-representation</a:t>
            </a:r>
          </a:p>
          <a:p>
            <a:r>
              <a:rPr lang="en-GB" sz="3200" dirty="0">
                <a:solidFill>
                  <a:srgbClr val="333333"/>
                </a:solidFill>
                <a:latin typeface="Arial" panose="020B0604020202020204" pitchFamily="34" charset="0"/>
                <a:cs typeface="Arial" panose="020B0604020202020204" pitchFamily="34" charset="0"/>
              </a:rPr>
              <a:t>cross-impairment</a:t>
            </a:r>
          </a:p>
          <a:p>
            <a:r>
              <a:rPr lang="en-GB" sz="3200" dirty="0">
                <a:solidFill>
                  <a:srgbClr val="333333"/>
                </a:solidFill>
                <a:latin typeface="Arial" panose="020B0604020202020204" pitchFamily="34" charset="0"/>
                <a:cs typeface="Arial" panose="020B0604020202020204" pitchFamily="34" charset="0"/>
              </a:rPr>
              <a:t>self-determination</a:t>
            </a:r>
          </a:p>
          <a:p>
            <a:pPr marL="914400" lvl="2" indent="0" algn="r">
              <a:buNone/>
            </a:pPr>
            <a:r>
              <a:rPr lang="en-GB" sz="2400" dirty="0">
                <a:solidFill>
                  <a:srgbClr val="333333"/>
                </a:solidFill>
                <a:latin typeface="Arial" panose="020B0604020202020204" pitchFamily="34" charset="0"/>
                <a:cs typeface="Arial" panose="020B0604020202020204" pitchFamily="34" charset="0"/>
              </a:rPr>
              <a:t>(ENIL, n.d.)</a:t>
            </a:r>
            <a:endParaRPr lang="en-US" sz="24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194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705678" y="267997"/>
            <a:ext cx="10876722" cy="1325563"/>
          </a:xfrm>
        </p:spPr>
        <p:txBody>
          <a:bodyPr>
            <a:normAutofit fontScale="90000"/>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5</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Original ‘core services’ at the</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Physically Disabled Students’ Program (PDSP) in 1970-72</a:t>
            </a:r>
            <a:endParaRPr lang="en-US" sz="27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838200" y="1763423"/>
            <a:ext cx="10744200" cy="4868431"/>
          </a:xfrm>
        </p:spPr>
        <p:txBody>
          <a:bodyPr>
            <a:noAutofit/>
          </a:bodyPr>
          <a:lstStyle/>
          <a:p>
            <a:pPr lvl="1"/>
            <a:r>
              <a:rPr lang="en-GB" sz="2200" b="1" dirty="0">
                <a:solidFill>
                  <a:srgbClr val="333333"/>
                </a:solidFill>
                <a:latin typeface="Arial" panose="020B0604020202020204" pitchFamily="34" charset="0"/>
                <a:cs typeface="Arial" panose="020B0604020202020204" pitchFamily="34" charset="0"/>
              </a:rPr>
              <a:t>personal assistance </a:t>
            </a:r>
            <a:r>
              <a:rPr lang="en-GB" sz="2200" dirty="0">
                <a:solidFill>
                  <a:srgbClr val="333333"/>
                </a:solidFill>
                <a:latin typeface="Arial" panose="020B0604020202020204" pitchFamily="34" charset="0"/>
                <a:cs typeface="Arial" panose="020B0604020202020204" pitchFamily="34" charset="0"/>
              </a:rPr>
              <a:t>(support with finding assistants/attendants)</a:t>
            </a:r>
          </a:p>
          <a:p>
            <a:pPr lvl="1"/>
            <a:r>
              <a:rPr lang="en-GB" sz="2200" b="1" dirty="0">
                <a:solidFill>
                  <a:srgbClr val="333333"/>
                </a:solidFill>
                <a:latin typeface="Arial" panose="020B0604020202020204" pitchFamily="34" charset="0"/>
                <a:cs typeface="Arial" panose="020B0604020202020204" pitchFamily="34" charset="0"/>
              </a:rPr>
              <a:t>housing</a:t>
            </a:r>
            <a:r>
              <a:rPr lang="en-GB" sz="2200" dirty="0">
                <a:solidFill>
                  <a:srgbClr val="333333"/>
                </a:solidFill>
                <a:latin typeface="Arial" panose="020B0604020202020204" pitchFamily="34" charset="0"/>
                <a:cs typeface="Arial" panose="020B0604020202020204" pitchFamily="34" charset="0"/>
              </a:rPr>
              <a:t> (support with finding accessible housing)</a:t>
            </a:r>
          </a:p>
          <a:p>
            <a:pPr lvl="1"/>
            <a:r>
              <a:rPr lang="en-GB" sz="2200" b="1" dirty="0">
                <a:solidFill>
                  <a:srgbClr val="333333"/>
                </a:solidFill>
                <a:latin typeface="Arial" panose="020B0604020202020204" pitchFamily="34" charset="0"/>
                <a:cs typeface="Arial" panose="020B0604020202020204" pitchFamily="34" charset="0"/>
              </a:rPr>
              <a:t>technical aids </a:t>
            </a:r>
            <a:r>
              <a:rPr lang="en-GB" sz="2200" dirty="0">
                <a:solidFill>
                  <a:srgbClr val="333333"/>
                </a:solidFill>
                <a:latin typeface="Arial" panose="020B0604020202020204" pitchFamily="34" charset="0"/>
                <a:cs typeface="Arial" panose="020B0604020202020204" pitchFamily="34" charset="0"/>
              </a:rPr>
              <a:t>(wheelchair repair and redesign)</a:t>
            </a:r>
          </a:p>
          <a:p>
            <a:pPr lvl="1"/>
            <a:r>
              <a:rPr lang="en-GB" sz="2200" b="1" dirty="0">
                <a:solidFill>
                  <a:srgbClr val="333333"/>
                </a:solidFill>
                <a:latin typeface="Arial" panose="020B0604020202020204" pitchFamily="34" charset="0"/>
                <a:cs typeface="Arial" panose="020B0604020202020204" pitchFamily="34" charset="0"/>
              </a:rPr>
              <a:t>advocacy</a:t>
            </a:r>
            <a:r>
              <a:rPr lang="en-GB" sz="2200" dirty="0">
                <a:solidFill>
                  <a:srgbClr val="333333"/>
                </a:solidFill>
                <a:latin typeface="Arial" panose="020B0604020202020204" pitchFamily="34" charset="0"/>
                <a:cs typeface="Arial" panose="020B0604020202020204" pitchFamily="34" charset="0"/>
              </a:rPr>
              <a:t> (support with accessing benefits and services)</a:t>
            </a:r>
          </a:p>
          <a:p>
            <a:pPr marL="914400" lvl="2" indent="0" algn="r">
              <a:buNone/>
            </a:pPr>
            <a:r>
              <a:rPr lang="en-GB" sz="1600" dirty="0">
                <a:solidFill>
                  <a:srgbClr val="333333"/>
                </a:solidFill>
                <a:latin typeface="Arial" panose="020B0604020202020204" pitchFamily="34" charset="0"/>
                <a:cs typeface="Arial" panose="020B0604020202020204" pitchFamily="34" charset="0"/>
              </a:rPr>
              <a:t>(Evans, 2002; Shapiro, 1993; Zukas, 1975)</a:t>
            </a:r>
          </a:p>
          <a:p>
            <a:pPr marL="0" indent="0">
              <a:buNone/>
            </a:pPr>
            <a:endParaRPr lang="en-GB" sz="2000" dirty="0">
              <a:solidFill>
                <a:srgbClr val="333333"/>
              </a:solidFill>
              <a:latin typeface="Arial" panose="020B0604020202020204" pitchFamily="34" charset="0"/>
              <a:cs typeface="Arial" panose="020B0604020202020204" pitchFamily="34" charset="0"/>
            </a:endParaRPr>
          </a:p>
          <a:p>
            <a:pPr marL="0" indent="0">
              <a:buNone/>
            </a:pPr>
            <a:r>
              <a:rPr lang="en-GB" sz="2000" dirty="0">
                <a:solidFill>
                  <a:srgbClr val="333333"/>
                </a:solidFill>
                <a:latin typeface="Arial" panose="020B0604020202020204" pitchFamily="34" charset="0"/>
                <a:cs typeface="Arial" panose="020B0604020202020204" pitchFamily="34" charset="0"/>
              </a:rPr>
              <a:t>Key principles:</a:t>
            </a:r>
          </a:p>
          <a:p>
            <a:pPr lvl="1"/>
            <a:r>
              <a:rPr lang="en-GB" sz="2200" dirty="0">
                <a:solidFill>
                  <a:srgbClr val="333333"/>
                </a:solidFill>
                <a:latin typeface="Arial" panose="020B0604020202020204" pitchFamily="34" charset="0"/>
                <a:cs typeface="Arial" panose="020B0604020202020204" pitchFamily="34" charset="0"/>
              </a:rPr>
              <a:t>disability is a </a:t>
            </a:r>
            <a:r>
              <a:rPr lang="en-GB" sz="2200" b="1" dirty="0">
                <a:solidFill>
                  <a:srgbClr val="333333"/>
                </a:solidFill>
                <a:latin typeface="Arial" panose="020B0604020202020204" pitchFamily="34" charset="0"/>
                <a:cs typeface="Arial" panose="020B0604020202020204" pitchFamily="34" charset="0"/>
              </a:rPr>
              <a:t>social problem </a:t>
            </a:r>
            <a:r>
              <a:rPr lang="en-GB" sz="2200" dirty="0">
                <a:solidFill>
                  <a:srgbClr val="333333"/>
                </a:solidFill>
                <a:latin typeface="Arial" panose="020B0604020202020204" pitchFamily="34" charset="0"/>
                <a:cs typeface="Arial" panose="020B0604020202020204" pitchFamily="34" charset="0"/>
              </a:rPr>
              <a:t>not a medical one</a:t>
            </a:r>
          </a:p>
          <a:p>
            <a:pPr lvl="1"/>
            <a:r>
              <a:rPr lang="en-GB" sz="2200" dirty="0">
                <a:solidFill>
                  <a:srgbClr val="333333"/>
                </a:solidFill>
                <a:latin typeface="Arial" panose="020B0604020202020204" pitchFamily="34" charset="0"/>
                <a:cs typeface="Arial" panose="020B0604020202020204" pitchFamily="34" charset="0"/>
              </a:rPr>
              <a:t>disabled people should be </a:t>
            </a:r>
            <a:r>
              <a:rPr lang="en-GB" sz="2200" b="1" dirty="0">
                <a:solidFill>
                  <a:srgbClr val="333333"/>
                </a:solidFill>
                <a:latin typeface="Arial" panose="020B0604020202020204" pitchFamily="34" charset="0"/>
                <a:cs typeface="Arial" panose="020B0604020202020204" pitchFamily="34" charset="0"/>
              </a:rPr>
              <a:t>in control </a:t>
            </a:r>
            <a:r>
              <a:rPr lang="en-GB" sz="2200" dirty="0">
                <a:solidFill>
                  <a:srgbClr val="333333"/>
                </a:solidFill>
                <a:latin typeface="Arial" panose="020B0604020202020204" pitchFamily="34" charset="0"/>
                <a:cs typeface="Arial" panose="020B0604020202020204" pitchFamily="34" charset="0"/>
              </a:rPr>
              <a:t>of their support</a:t>
            </a:r>
          </a:p>
          <a:p>
            <a:pPr lvl="1"/>
            <a:r>
              <a:rPr lang="en-GB" sz="2200" dirty="0">
                <a:solidFill>
                  <a:srgbClr val="333333"/>
                </a:solidFill>
                <a:latin typeface="Arial" panose="020B0604020202020204" pitchFamily="34" charset="0"/>
                <a:cs typeface="Arial" panose="020B0604020202020204" pitchFamily="34" charset="0"/>
              </a:rPr>
              <a:t>the support provided should be </a:t>
            </a:r>
            <a:r>
              <a:rPr lang="en-GB" sz="2200" b="1" dirty="0">
                <a:solidFill>
                  <a:srgbClr val="333333"/>
                </a:solidFill>
                <a:latin typeface="Arial" panose="020B0604020202020204" pitchFamily="34" charset="0"/>
                <a:cs typeface="Arial" panose="020B0604020202020204" pitchFamily="34" charset="0"/>
              </a:rPr>
              <a:t>comprehensive </a:t>
            </a:r>
            <a:r>
              <a:rPr lang="en-GB" sz="2200" dirty="0">
                <a:solidFill>
                  <a:srgbClr val="333333"/>
                </a:solidFill>
                <a:latin typeface="Arial" panose="020B0604020202020204" pitchFamily="34" charset="0"/>
                <a:cs typeface="Arial" panose="020B0604020202020204" pitchFamily="34" charset="0"/>
              </a:rPr>
              <a:t>(holistic, integrated approach)</a:t>
            </a:r>
          </a:p>
          <a:p>
            <a:pPr lvl="1"/>
            <a:r>
              <a:rPr lang="en-GB" sz="2200" dirty="0">
                <a:solidFill>
                  <a:srgbClr val="333333"/>
                </a:solidFill>
                <a:latin typeface="Arial" panose="020B0604020202020204" pitchFamily="34" charset="0"/>
                <a:cs typeface="Arial" panose="020B0604020202020204" pitchFamily="34" charset="0"/>
              </a:rPr>
              <a:t>full </a:t>
            </a:r>
            <a:r>
              <a:rPr lang="en-GB" sz="2200" b="1" dirty="0">
                <a:solidFill>
                  <a:srgbClr val="333333"/>
                </a:solidFill>
                <a:latin typeface="Arial" panose="020B0604020202020204" pitchFamily="34" charset="0"/>
                <a:cs typeface="Arial" panose="020B0604020202020204" pitchFamily="34" charset="0"/>
              </a:rPr>
              <a:t>community integration</a:t>
            </a:r>
          </a:p>
          <a:p>
            <a:pPr lvl="1"/>
            <a:r>
              <a:rPr lang="en-GB" sz="2200" b="1" dirty="0">
                <a:solidFill>
                  <a:srgbClr val="333333"/>
                </a:solidFill>
                <a:latin typeface="Arial" panose="020B0604020202020204" pitchFamily="34" charset="0"/>
                <a:cs typeface="Arial" panose="020B0604020202020204" pitchFamily="34" charset="0"/>
              </a:rPr>
              <a:t>cross-disability </a:t>
            </a:r>
            <a:r>
              <a:rPr lang="en-GB" sz="2200" dirty="0">
                <a:solidFill>
                  <a:srgbClr val="333333"/>
                </a:solidFill>
                <a:latin typeface="Arial" panose="020B0604020202020204" pitchFamily="34" charset="0"/>
                <a:cs typeface="Arial" panose="020B0604020202020204" pitchFamily="34" charset="0"/>
              </a:rPr>
              <a:t>coverage</a:t>
            </a:r>
          </a:p>
          <a:p>
            <a:pPr marL="914400" lvl="2" indent="0" algn="r">
              <a:buNone/>
            </a:pPr>
            <a:r>
              <a:rPr lang="en-GB" sz="1600" dirty="0">
                <a:solidFill>
                  <a:srgbClr val="333333"/>
                </a:solidFill>
                <a:latin typeface="Arial" panose="020B0604020202020204" pitchFamily="34" charset="0"/>
                <a:cs typeface="Arial" panose="020B0604020202020204" pitchFamily="34" charset="0"/>
              </a:rPr>
              <a:t>(based on Zukas, 1975; see also Evans, 2002: 6)</a:t>
            </a:r>
          </a:p>
          <a:p>
            <a:pPr marL="0" indent="0">
              <a:buNone/>
            </a:pPr>
            <a:endParaRPr lang="en-GB" sz="20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22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838200" y="1"/>
            <a:ext cx="10515600" cy="1302326"/>
          </a:xfrm>
        </p:spPr>
        <p:txBody>
          <a:bodyPr>
            <a:normAutofit/>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6</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Services at CIL Berkeley in late 1970s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203200" y="1565897"/>
            <a:ext cx="11582400" cy="4593603"/>
          </a:xfrm>
        </p:spPr>
        <p:txBody>
          <a:bodyPr>
            <a:noAutofit/>
          </a:bodyPr>
          <a:lstStyle/>
          <a:p>
            <a:pPr lvl="1"/>
            <a:r>
              <a:rPr lang="en-GB" sz="2200" b="1" dirty="0">
                <a:solidFill>
                  <a:srgbClr val="333333"/>
                </a:solidFill>
                <a:latin typeface="Arial" panose="020B0604020202020204" pitchFamily="34" charset="0"/>
                <a:cs typeface="Arial" panose="020B0604020202020204" pitchFamily="34" charset="0"/>
              </a:rPr>
              <a:t>personal assistance</a:t>
            </a:r>
          </a:p>
          <a:p>
            <a:pPr lvl="1"/>
            <a:r>
              <a:rPr lang="en-GB" sz="2200" b="1" dirty="0">
                <a:solidFill>
                  <a:srgbClr val="333333"/>
                </a:solidFill>
                <a:latin typeface="Arial" panose="020B0604020202020204" pitchFamily="34" charset="0"/>
                <a:cs typeface="Arial" panose="020B0604020202020204" pitchFamily="34" charset="0"/>
              </a:rPr>
              <a:t>housing</a:t>
            </a:r>
            <a:endParaRPr lang="en-GB" sz="2200" dirty="0">
              <a:solidFill>
                <a:srgbClr val="333333"/>
              </a:solidFill>
              <a:latin typeface="Arial" panose="020B0604020202020204" pitchFamily="34" charset="0"/>
              <a:cs typeface="Arial" panose="020B0604020202020204" pitchFamily="34" charset="0"/>
            </a:endParaRPr>
          </a:p>
          <a:p>
            <a:pPr lvl="1"/>
            <a:r>
              <a:rPr lang="en-GB" sz="2200" b="1" dirty="0">
                <a:solidFill>
                  <a:srgbClr val="333333"/>
                </a:solidFill>
                <a:latin typeface="Arial" panose="020B0604020202020204" pitchFamily="34" charset="0"/>
                <a:cs typeface="Arial" panose="020B0604020202020204" pitchFamily="34" charset="0"/>
              </a:rPr>
              <a:t>technical aids</a:t>
            </a:r>
          </a:p>
          <a:p>
            <a:pPr lvl="1"/>
            <a:r>
              <a:rPr lang="en-GB" sz="2200" b="1" dirty="0">
                <a:solidFill>
                  <a:srgbClr val="333333"/>
                </a:solidFill>
                <a:latin typeface="Arial" panose="020B0604020202020204" pitchFamily="34" charset="0"/>
                <a:cs typeface="Arial" panose="020B0604020202020204" pitchFamily="34" charset="0"/>
              </a:rPr>
              <a:t>advocacy </a:t>
            </a:r>
            <a:r>
              <a:rPr lang="en-GB" sz="2200" dirty="0">
                <a:solidFill>
                  <a:srgbClr val="333333"/>
                </a:solidFill>
                <a:latin typeface="Arial" panose="020B0604020202020204" pitchFamily="34" charset="0"/>
                <a:cs typeface="Arial" panose="020B0604020202020204" pitchFamily="34" charset="0"/>
              </a:rPr>
              <a:t>(including organising campaigns and protests)</a:t>
            </a:r>
          </a:p>
          <a:p>
            <a:pPr marL="457200" lvl="1" indent="0">
              <a:buNone/>
            </a:pPr>
            <a:endParaRPr lang="en-GB" sz="2200" dirty="0">
              <a:solidFill>
                <a:srgbClr val="333333"/>
              </a:solidFill>
              <a:latin typeface="Arial" panose="020B0604020202020204" pitchFamily="34" charset="0"/>
              <a:cs typeface="Arial" panose="020B0604020202020204" pitchFamily="34" charset="0"/>
            </a:endParaRPr>
          </a:p>
          <a:p>
            <a:pPr lvl="1"/>
            <a:r>
              <a:rPr lang="en-GB" sz="2200" b="1" dirty="0">
                <a:latin typeface="Arial" panose="020B0604020202020204" pitchFamily="34" charset="0"/>
                <a:cs typeface="Arial" panose="020B0604020202020204" pitchFamily="34" charset="0"/>
              </a:rPr>
              <a:t>legal advice and litigation</a:t>
            </a:r>
          </a:p>
          <a:p>
            <a:pPr lvl="1"/>
            <a:r>
              <a:rPr lang="en-GB" sz="2200" b="1" dirty="0">
                <a:latin typeface="Arial" panose="020B0604020202020204" pitchFamily="34" charset="0"/>
                <a:cs typeface="Arial" panose="020B0604020202020204" pitchFamily="34" charset="0"/>
              </a:rPr>
              <a:t>employment / job development </a:t>
            </a:r>
            <a:r>
              <a:rPr lang="en-GB" sz="2200" dirty="0">
                <a:latin typeface="Arial" panose="020B0604020202020204" pitchFamily="34" charset="0"/>
                <a:cs typeface="Arial" panose="020B0604020202020204" pitchFamily="34" charset="0"/>
              </a:rPr>
              <a:t>(job search, awareness raising among employers)</a:t>
            </a:r>
          </a:p>
          <a:p>
            <a:pPr lvl="1"/>
            <a:r>
              <a:rPr lang="en-GB" sz="2200" b="1" dirty="0">
                <a:latin typeface="Arial" panose="020B0604020202020204" pitchFamily="34" charset="0"/>
                <a:cs typeface="Arial" panose="020B0604020202020204" pitchFamily="34" charset="0"/>
              </a:rPr>
              <a:t>peer counselling/support </a:t>
            </a:r>
            <a:r>
              <a:rPr lang="en-GB" sz="2200" dirty="0">
                <a:latin typeface="Arial" panose="020B0604020202020204" pitchFamily="34" charset="0"/>
                <a:cs typeface="Arial" panose="020B0604020202020204" pitchFamily="34" charset="0"/>
              </a:rPr>
              <a:t>(psychological support, empowerment towards self-determination)</a:t>
            </a:r>
          </a:p>
          <a:p>
            <a:pPr lvl="1"/>
            <a:r>
              <a:rPr lang="en-GB" sz="2200" b="1" dirty="0">
                <a:latin typeface="Arial" panose="020B0604020202020204" pitchFamily="34" charset="0"/>
                <a:cs typeface="Arial" panose="020B0604020202020204" pitchFamily="34" charset="0"/>
              </a:rPr>
              <a:t>transport</a:t>
            </a:r>
            <a:r>
              <a:rPr lang="en-GB" sz="2200" dirty="0">
                <a:latin typeface="Arial" panose="020B0604020202020204" pitchFamily="34" charset="0"/>
                <a:cs typeface="Arial" panose="020B0604020202020204" pitchFamily="34" charset="0"/>
              </a:rPr>
              <a:t> (including own service – an adapted van)</a:t>
            </a:r>
          </a:p>
          <a:p>
            <a:pPr lvl="1"/>
            <a:r>
              <a:rPr lang="en-GB" sz="2200" b="1" dirty="0">
                <a:latin typeface="Arial" panose="020B0604020202020204" pitchFamily="34" charset="0"/>
                <a:cs typeface="Arial" panose="020B0604020202020204" pitchFamily="34" charset="0"/>
              </a:rPr>
              <a:t>deaf services, blind services </a:t>
            </a:r>
            <a:r>
              <a:rPr lang="en-GB" sz="2200" dirty="0">
                <a:latin typeface="Arial" panose="020B0604020202020204" pitchFamily="34" charset="0"/>
                <a:cs typeface="Arial" panose="020B0604020202020204" pitchFamily="34" charset="0"/>
              </a:rPr>
              <a:t>(communication support: sign language interpreters, readers)</a:t>
            </a:r>
          </a:p>
          <a:p>
            <a:pPr marL="914400" lvl="2" indent="0" algn="r">
              <a:buNone/>
            </a:pPr>
            <a:r>
              <a:rPr lang="en-GB" sz="1800" dirty="0">
                <a:solidFill>
                  <a:srgbClr val="333333"/>
                </a:solidFill>
                <a:latin typeface="Arial" panose="020B0604020202020204" pitchFamily="34" charset="0"/>
                <a:cs typeface="Arial" panose="020B0604020202020204" pitchFamily="34" charset="0"/>
              </a:rPr>
              <a:t>(</a:t>
            </a:r>
            <a:r>
              <a:rPr lang="en-GB" sz="1800" dirty="0" err="1">
                <a:solidFill>
                  <a:srgbClr val="333333"/>
                </a:solidFill>
                <a:latin typeface="Arial" panose="020B0604020202020204" pitchFamily="34" charset="0"/>
                <a:cs typeface="Arial" panose="020B0604020202020204" pitchFamily="34" charset="0"/>
              </a:rPr>
              <a:t>Kleinfield</a:t>
            </a:r>
            <a:r>
              <a:rPr lang="en-GB" sz="1800" dirty="0">
                <a:solidFill>
                  <a:srgbClr val="333333"/>
                </a:solidFill>
                <a:latin typeface="Arial" panose="020B0604020202020204" pitchFamily="34" charset="0"/>
                <a:cs typeface="Arial" panose="020B0604020202020204" pitchFamily="34" charset="0"/>
              </a:rPr>
              <a:t>, 1979; Heumann, 2004: 364-365)</a:t>
            </a:r>
            <a:endParaRPr lang="en-GB" sz="1600" dirty="0">
              <a:solidFill>
                <a:srgbClr val="333333"/>
              </a:solidFill>
              <a:latin typeface="Arial" panose="020B0604020202020204" pitchFamily="34" charset="0"/>
              <a:cs typeface="Arial" panose="020B0604020202020204" pitchFamily="34" charset="0"/>
            </a:endParaRPr>
          </a:p>
          <a:p>
            <a:pPr marL="0" indent="0">
              <a:buNone/>
            </a:pPr>
            <a:endParaRPr lang="en-GB" sz="20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546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838200" y="1"/>
            <a:ext cx="10515600" cy="1413163"/>
          </a:xfrm>
        </p:spPr>
        <p:txBody>
          <a:bodyPr>
            <a:normAutofit/>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7</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Services at CIL Berkeley in late 1980s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838200" y="1578598"/>
            <a:ext cx="10515600" cy="4390402"/>
          </a:xfrm>
        </p:spPr>
        <p:txBody>
          <a:bodyPr>
            <a:noAutofit/>
          </a:bodyPr>
          <a:lstStyle/>
          <a:p>
            <a:pPr marL="0" indent="0">
              <a:buNone/>
            </a:pPr>
            <a:r>
              <a:rPr lang="en-GB" sz="2400" dirty="0">
                <a:solidFill>
                  <a:srgbClr val="333333"/>
                </a:solidFill>
                <a:latin typeface="Arial" panose="020B0604020202020204" pitchFamily="34" charset="0"/>
                <a:cs typeface="Arial" panose="020B0604020202020204" pitchFamily="34" charset="0"/>
              </a:rPr>
              <a:t>New trends, as reported by Racino (1989):</a:t>
            </a:r>
          </a:p>
          <a:p>
            <a:pPr marL="457200" lvl="1"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IL skills training for </a:t>
            </a:r>
            <a:r>
              <a:rPr lang="en-GB" b="1" dirty="0">
                <a:latin typeface="Arial" panose="020B0604020202020204" pitchFamily="34" charset="0"/>
                <a:cs typeface="Arial" panose="020B0604020202020204" pitchFamily="34" charset="0"/>
              </a:rPr>
              <a:t>people with intellectual disabilities</a:t>
            </a:r>
          </a:p>
          <a:p>
            <a:pPr lvl="1"/>
            <a:r>
              <a:rPr lang="en-GB" b="1" dirty="0">
                <a:latin typeface="Arial" panose="020B0604020202020204" pitchFamily="34" charset="0"/>
                <a:cs typeface="Arial" panose="020B0604020202020204" pitchFamily="34" charset="0"/>
              </a:rPr>
              <a:t>youth services </a:t>
            </a:r>
            <a:r>
              <a:rPr lang="en-GB" dirty="0">
                <a:latin typeface="Arial" panose="020B0604020202020204" pitchFamily="34" charset="0"/>
                <a:cs typeface="Arial" panose="020B0604020202020204" pitchFamily="34" charset="0"/>
              </a:rPr>
              <a:t>(peer support, mentoring, job search)</a:t>
            </a:r>
          </a:p>
          <a:p>
            <a:pPr lvl="1"/>
            <a:endParaRPr lang="en-GB" dirty="0">
              <a:latin typeface="Arial" panose="020B0604020202020204" pitchFamily="34" charset="0"/>
              <a:cs typeface="Arial" panose="020B0604020202020204" pitchFamily="34" charset="0"/>
            </a:endParaRPr>
          </a:p>
          <a:p>
            <a:pPr marL="0" indent="0">
              <a:buNone/>
            </a:pPr>
            <a:r>
              <a:rPr lang="en-GB" sz="2400" dirty="0">
                <a:solidFill>
                  <a:srgbClr val="333333"/>
                </a:solidFill>
                <a:latin typeface="Arial" panose="020B0604020202020204" pitchFamily="34" charset="0"/>
                <a:cs typeface="Arial" panose="020B0604020202020204" pitchFamily="34" charset="0"/>
              </a:rPr>
              <a:t>Individual advocacy (counselling for benefits) increasingly substitutes systemic advocacy (campaigning work):</a:t>
            </a:r>
          </a:p>
          <a:p>
            <a:pPr marL="457200" lvl="1" indent="0">
              <a:buNone/>
            </a:pPr>
            <a:r>
              <a:rPr lang="en-GB" sz="2200" dirty="0">
                <a:solidFill>
                  <a:srgbClr val="333333"/>
                </a:solidFill>
                <a:latin typeface="Arial" panose="020B0604020202020204" pitchFamily="34" charset="0"/>
                <a:cs typeface="Arial" panose="020B0604020202020204" pitchFamily="34" charset="0"/>
              </a:rPr>
              <a:t>‘CIL continues to be actively involved in both individual advocacy and systemic advocacy, though many of the staff members report 80-99 % of their time is now spent on supportive services.’ (Racino, 1989: </a:t>
            </a:r>
            <a:r>
              <a:rPr lang="en-GB" sz="2200" dirty="0" err="1">
                <a:solidFill>
                  <a:srgbClr val="333333"/>
                </a:solidFill>
                <a:latin typeface="Arial" panose="020B0604020202020204" pitchFamily="34" charset="0"/>
                <a:cs typeface="Arial" panose="020B0604020202020204" pitchFamily="34" charset="0"/>
              </a:rPr>
              <a:t>n.p.</a:t>
            </a:r>
            <a:r>
              <a:rPr lang="en-GB" sz="2200" dirty="0">
                <a:solidFill>
                  <a:srgbClr val="333333"/>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65078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838200" y="18255"/>
            <a:ext cx="10833100" cy="1325563"/>
          </a:xfrm>
        </p:spPr>
        <p:txBody>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8</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The 7 Needs of Derbyshire CIL (DCIL) – early 1980s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pPr lvl="1"/>
            <a:r>
              <a:rPr lang="en-GB" sz="3200" b="1" dirty="0">
                <a:solidFill>
                  <a:srgbClr val="333333"/>
                </a:solidFill>
                <a:latin typeface="Arial" panose="020B0604020202020204" pitchFamily="34" charset="0"/>
                <a:cs typeface="Arial" panose="020B0604020202020204" pitchFamily="34" charset="0"/>
              </a:rPr>
              <a:t>information</a:t>
            </a:r>
            <a:r>
              <a:rPr lang="en-GB" sz="3200" dirty="0">
                <a:solidFill>
                  <a:srgbClr val="333333"/>
                </a:solidFill>
                <a:latin typeface="Arial" panose="020B0604020202020204" pitchFamily="34" charset="0"/>
                <a:cs typeface="Arial" panose="020B0604020202020204" pitchFamily="34" charset="0"/>
              </a:rPr>
              <a:t> (about entitlements, available supports)</a:t>
            </a:r>
          </a:p>
          <a:p>
            <a:pPr lvl="1"/>
            <a:r>
              <a:rPr lang="en-GB" sz="3200" b="1" dirty="0">
                <a:solidFill>
                  <a:srgbClr val="333333"/>
                </a:solidFill>
                <a:latin typeface="Arial" panose="020B0604020202020204" pitchFamily="34" charset="0"/>
                <a:cs typeface="Arial" panose="020B0604020202020204" pitchFamily="34" charset="0"/>
              </a:rPr>
              <a:t>peer counselling</a:t>
            </a:r>
          </a:p>
          <a:p>
            <a:pPr lvl="1"/>
            <a:r>
              <a:rPr lang="en-GB" sz="3200" b="1" dirty="0">
                <a:solidFill>
                  <a:srgbClr val="333333"/>
                </a:solidFill>
                <a:latin typeface="Arial" panose="020B0604020202020204" pitchFamily="34" charset="0"/>
                <a:cs typeface="Arial" panose="020B0604020202020204" pitchFamily="34" charset="0"/>
              </a:rPr>
              <a:t>housing</a:t>
            </a:r>
            <a:r>
              <a:rPr lang="en-GB" sz="3200" dirty="0">
                <a:solidFill>
                  <a:srgbClr val="333333"/>
                </a:solidFill>
                <a:latin typeface="Arial" panose="020B0604020202020204" pitchFamily="34" charset="0"/>
                <a:cs typeface="Arial" panose="020B0604020202020204" pitchFamily="34" charset="0"/>
              </a:rPr>
              <a:t> (accessible and affordable)</a:t>
            </a:r>
          </a:p>
          <a:p>
            <a:pPr lvl="1"/>
            <a:r>
              <a:rPr lang="en-GB" sz="3200" b="1" dirty="0">
                <a:solidFill>
                  <a:srgbClr val="333333"/>
                </a:solidFill>
                <a:latin typeface="Arial" panose="020B0604020202020204" pitchFamily="34" charset="0"/>
                <a:cs typeface="Arial" panose="020B0604020202020204" pitchFamily="34" charset="0"/>
              </a:rPr>
              <a:t>technical aids</a:t>
            </a:r>
          </a:p>
          <a:p>
            <a:pPr lvl="1"/>
            <a:r>
              <a:rPr lang="en-GB" sz="3200" b="1" dirty="0">
                <a:solidFill>
                  <a:srgbClr val="333333"/>
                </a:solidFill>
                <a:latin typeface="Arial" panose="020B0604020202020204" pitchFamily="34" charset="0"/>
                <a:cs typeface="Arial" panose="020B0604020202020204" pitchFamily="34" charset="0"/>
              </a:rPr>
              <a:t>personal assistance</a:t>
            </a:r>
          </a:p>
          <a:p>
            <a:pPr lvl="1"/>
            <a:r>
              <a:rPr lang="en-GB" sz="3200" b="1" dirty="0">
                <a:solidFill>
                  <a:srgbClr val="333333"/>
                </a:solidFill>
                <a:latin typeface="Arial" panose="020B0604020202020204" pitchFamily="34" charset="0"/>
                <a:cs typeface="Arial" panose="020B0604020202020204" pitchFamily="34" charset="0"/>
              </a:rPr>
              <a:t>transport</a:t>
            </a:r>
            <a:r>
              <a:rPr lang="en-GB" sz="3200" dirty="0">
                <a:solidFill>
                  <a:srgbClr val="333333"/>
                </a:solidFill>
                <a:latin typeface="Arial" panose="020B0604020202020204" pitchFamily="34" charset="0"/>
                <a:cs typeface="Arial" panose="020B0604020202020204" pitchFamily="34" charset="0"/>
              </a:rPr>
              <a:t> (accessible and affordable)</a:t>
            </a:r>
          </a:p>
          <a:p>
            <a:pPr lvl="1"/>
            <a:r>
              <a:rPr lang="en-GB" sz="3200" b="1" dirty="0">
                <a:solidFill>
                  <a:srgbClr val="333333"/>
                </a:solidFill>
                <a:latin typeface="Arial" panose="020B0604020202020204" pitchFamily="34" charset="0"/>
                <a:cs typeface="Arial" panose="020B0604020202020204" pitchFamily="34" charset="0"/>
              </a:rPr>
              <a:t>access</a:t>
            </a:r>
            <a:r>
              <a:rPr lang="en-GB" sz="3200" dirty="0">
                <a:solidFill>
                  <a:srgbClr val="333333"/>
                </a:solidFill>
                <a:latin typeface="Arial" panose="020B0604020202020204" pitchFamily="34" charset="0"/>
                <a:cs typeface="Arial" panose="020B0604020202020204" pitchFamily="34" charset="0"/>
              </a:rPr>
              <a:t> (to the built environment)</a:t>
            </a:r>
          </a:p>
          <a:p>
            <a:pPr marL="914400" lvl="2" indent="0" algn="r">
              <a:buNone/>
            </a:pPr>
            <a:r>
              <a:rPr lang="en-GB" sz="2400" dirty="0">
                <a:solidFill>
                  <a:srgbClr val="333333"/>
                </a:solidFill>
                <a:latin typeface="Arial" panose="020B0604020202020204" pitchFamily="34" charset="0"/>
                <a:cs typeface="Arial" panose="020B0604020202020204" pitchFamily="34" charset="0"/>
              </a:rPr>
              <a:t>(Davies, 1990: 7; Hunt, 2019: 156)</a:t>
            </a:r>
            <a:br>
              <a:rPr lang="en-US" sz="2800" dirty="0">
                <a:solidFill>
                  <a:srgbClr val="333333"/>
                </a:solidFill>
                <a:latin typeface="Arial" panose="020B0604020202020204" pitchFamily="34" charset="0"/>
                <a:cs typeface="Arial" panose="020B0604020202020204" pitchFamily="34" charset="0"/>
              </a:rPr>
            </a:br>
            <a:endParaRPr lang="en-US" sz="28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7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a:xfrm>
            <a:off x="838200" y="18255"/>
            <a:ext cx="10515600" cy="1325563"/>
          </a:xfrm>
        </p:spPr>
        <p:txBody>
          <a:bodyPr/>
          <a:lstStyle/>
          <a:p>
            <a:r>
              <a:rPr lang="en-US" sz="2000" dirty="0">
                <a:latin typeface="Arial" panose="020B0604020202020204" pitchFamily="34" charset="0"/>
                <a:cs typeface="Arial" panose="020B0604020202020204" pitchFamily="34" charset="0"/>
              </a:rPr>
              <a:t>&gt;&gt; SLIDE </a:t>
            </a:r>
            <a:fld id="{0E8CF7C7-2C93-4D11-8EF3-B9E91C973FAA}" type="slidenum">
              <a:rPr lang="en-US" sz="2000" smtClean="0">
                <a:latin typeface="Arial" panose="020B0604020202020204" pitchFamily="34" charset="0"/>
                <a:cs typeface="Arial" panose="020B0604020202020204" pitchFamily="34" charset="0"/>
              </a:rPr>
              <a:t>9</a:t>
            </a:fld>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The 12 Pillars of IL</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838200" y="1825625"/>
            <a:ext cx="10883900" cy="4351338"/>
          </a:xfrm>
        </p:spPr>
        <p:txBody>
          <a:bodyPr>
            <a:noAutofit/>
          </a:bodyPr>
          <a:lstStyle/>
          <a:p>
            <a:pPr marL="0" indent="0">
              <a:buNone/>
            </a:pPr>
            <a:r>
              <a:rPr lang="en-GB" sz="2400" dirty="0">
                <a:solidFill>
                  <a:srgbClr val="333333"/>
                </a:solidFill>
                <a:latin typeface="Arial" panose="020B0604020202020204" pitchFamily="34" charset="0"/>
                <a:cs typeface="Arial" panose="020B0604020202020204" pitchFamily="34" charset="0"/>
              </a:rPr>
              <a:t>In 1989, the 7 Needs evolved into 11 Needs, adding:</a:t>
            </a:r>
          </a:p>
          <a:p>
            <a:pPr lvl="1"/>
            <a:r>
              <a:rPr lang="en-GB" b="1" dirty="0">
                <a:solidFill>
                  <a:srgbClr val="333333"/>
                </a:solidFill>
                <a:latin typeface="Arial" panose="020B0604020202020204" pitchFamily="34" charset="0"/>
                <a:cs typeface="Arial" panose="020B0604020202020204" pitchFamily="34" charset="0"/>
              </a:rPr>
              <a:t>employment</a:t>
            </a:r>
          </a:p>
          <a:p>
            <a:pPr lvl="1"/>
            <a:r>
              <a:rPr lang="en-GB" b="1" dirty="0">
                <a:solidFill>
                  <a:srgbClr val="333333"/>
                </a:solidFill>
                <a:latin typeface="Arial" panose="020B0604020202020204" pitchFamily="34" charset="0"/>
                <a:cs typeface="Arial" panose="020B0604020202020204" pitchFamily="34" charset="0"/>
              </a:rPr>
              <a:t>education</a:t>
            </a:r>
          </a:p>
          <a:p>
            <a:pPr lvl="1"/>
            <a:r>
              <a:rPr lang="en-GB" b="1" dirty="0">
                <a:solidFill>
                  <a:srgbClr val="333333"/>
                </a:solidFill>
                <a:latin typeface="Arial" panose="020B0604020202020204" pitchFamily="34" charset="0"/>
                <a:cs typeface="Arial" panose="020B0604020202020204" pitchFamily="34" charset="0"/>
              </a:rPr>
              <a:t>income support </a:t>
            </a:r>
            <a:r>
              <a:rPr lang="en-GB" dirty="0">
                <a:solidFill>
                  <a:srgbClr val="333333"/>
                </a:solidFill>
                <a:latin typeface="Arial" panose="020B0604020202020204" pitchFamily="34" charset="0"/>
                <a:cs typeface="Arial" panose="020B0604020202020204" pitchFamily="34" charset="0"/>
              </a:rPr>
              <a:t>(benefits)</a:t>
            </a:r>
          </a:p>
          <a:p>
            <a:pPr lvl="1"/>
            <a:r>
              <a:rPr lang="en-GB" b="1" dirty="0">
                <a:solidFill>
                  <a:srgbClr val="333333"/>
                </a:solidFill>
                <a:latin typeface="Arial" panose="020B0604020202020204" pitchFamily="34" charset="0"/>
                <a:cs typeface="Arial" panose="020B0604020202020204" pitchFamily="34" charset="0"/>
              </a:rPr>
              <a:t>advocacy</a:t>
            </a:r>
          </a:p>
          <a:p>
            <a:pPr marL="914400" lvl="2" indent="0">
              <a:buNone/>
            </a:pPr>
            <a:r>
              <a:rPr lang="en-GB" dirty="0">
                <a:solidFill>
                  <a:srgbClr val="333333"/>
                </a:solidFill>
                <a:latin typeface="Arial" panose="020B0604020202020204" pitchFamily="34" charset="0"/>
                <a:cs typeface="Arial" panose="020B0604020202020204" pitchFamily="34" charset="0"/>
              </a:rPr>
              <a:t>(Evans, 2002: 7; Hunt, 2019: 157)</a:t>
            </a:r>
          </a:p>
          <a:p>
            <a:pPr marL="457200" lvl="1" indent="0">
              <a:buNone/>
            </a:pPr>
            <a:endParaRPr lang="en-GB" dirty="0">
              <a:solidFill>
                <a:srgbClr val="333333"/>
              </a:solidFill>
              <a:latin typeface="Arial" panose="020B0604020202020204" pitchFamily="34" charset="0"/>
              <a:cs typeface="Arial" panose="020B0604020202020204" pitchFamily="34" charset="0"/>
            </a:endParaRPr>
          </a:p>
          <a:p>
            <a:pPr marL="0" indent="0">
              <a:buNone/>
            </a:pPr>
            <a:r>
              <a:rPr lang="en-GB" sz="2400" dirty="0">
                <a:solidFill>
                  <a:srgbClr val="333333"/>
                </a:solidFill>
                <a:latin typeface="Arial" panose="020B0604020202020204" pitchFamily="34" charset="0"/>
                <a:cs typeface="Arial" panose="020B0604020202020204" pitchFamily="34" charset="0"/>
              </a:rPr>
              <a:t>Later, the 11 Needs evolved into the 12 Pillars of IL, adding:</a:t>
            </a:r>
          </a:p>
          <a:p>
            <a:pPr lvl="1"/>
            <a:r>
              <a:rPr lang="en-GB" b="1" dirty="0">
                <a:solidFill>
                  <a:srgbClr val="333333"/>
                </a:solidFill>
                <a:latin typeface="Arial" panose="020B0604020202020204" pitchFamily="34" charset="0"/>
                <a:cs typeface="Arial" panose="020B0604020202020204" pitchFamily="34" charset="0"/>
              </a:rPr>
              <a:t>healthcare</a:t>
            </a:r>
          </a:p>
          <a:p>
            <a:pPr marL="914400" lvl="2" indent="0">
              <a:buNone/>
            </a:pPr>
            <a:r>
              <a:rPr lang="en-GB" dirty="0">
                <a:solidFill>
                  <a:srgbClr val="333333"/>
                </a:solidFill>
                <a:latin typeface="Arial" panose="020B0604020202020204" pitchFamily="34" charset="0"/>
                <a:cs typeface="Arial" panose="020B0604020202020204" pitchFamily="34" charset="0"/>
              </a:rPr>
              <a:t>(Disability Rights UK, n.d.; ENIL, 2023; Spectrum CIL, n.d.)</a:t>
            </a: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9250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6563</TotalTime>
  <Words>1794</Words>
  <Application>Microsoft Office PowerPoint</Application>
  <PresentationFormat>Widescreen</PresentationFormat>
  <Paragraphs>161</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&gt;&gt; SLIDE 1</vt:lpstr>
      <vt:lpstr>&gt;&gt; SLIDE 2</vt:lpstr>
      <vt:lpstr>&gt;&gt; SLIDE 3  The European Network on Independent Living (ENIL)</vt:lpstr>
      <vt:lpstr>&gt;&gt; SLIDE 4  Key principles of ENIL’s work</vt:lpstr>
      <vt:lpstr>&gt;&gt; SLIDE 5  Original ‘core services’ at the Physically Disabled Students’ Program (PDSP) in 1970-72</vt:lpstr>
      <vt:lpstr>&gt;&gt; SLIDE 6  Services at CIL Berkeley in late 1970s</vt:lpstr>
      <vt:lpstr>&gt;&gt; SLIDE 7  Services at CIL Berkeley in late 1980s</vt:lpstr>
      <vt:lpstr>&gt;&gt; SLIDE 8  The 7 Needs of Derbyshire CIL (DCIL) – early 1980s</vt:lpstr>
      <vt:lpstr>&gt;&gt; SLIDE 9  The 12 Pillars of IL</vt:lpstr>
      <vt:lpstr>&gt;&gt; SLIDE 10  The 12 Pillars of IL at a glance</vt:lpstr>
      <vt:lpstr>&gt;&gt; SLIDE 11  The UN Convention on the Rights of Persons with Disabilities (CRPD)</vt:lpstr>
      <vt:lpstr>&gt;&gt; SLIDE 12  The UN CRPD – global application</vt:lpstr>
      <vt:lpstr>&gt;&gt; SLIDE 13  ENIL’s proposal for additional pillars</vt:lpstr>
      <vt:lpstr>&gt;&gt; SLIDE 14  ENIL’s proposal for additional principles</vt:lpstr>
      <vt:lpstr>&gt;&gt; SLIDE 15  Discussion questions</vt:lpstr>
      <vt:lpstr>&gt;&gt; SLIDE 16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 Canter</dc:creator>
  <cp:lastModifiedBy>Teodor Mladenov (Staff)</cp:lastModifiedBy>
  <cp:revision>10</cp:revision>
  <dcterms:created xsi:type="dcterms:W3CDTF">2020-07-11T01:31:45Z</dcterms:created>
  <dcterms:modified xsi:type="dcterms:W3CDTF">2024-07-18T10:24:55Z</dcterms:modified>
</cp:coreProperties>
</file>